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8.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707" r:id="rId3"/>
    <p:sldMasterId id="2147483745" r:id="rId4"/>
    <p:sldMasterId id="2147483769" r:id="rId5"/>
    <p:sldMasterId id="2147483794" r:id="rId6"/>
    <p:sldMasterId id="2147483835" r:id="rId7"/>
    <p:sldMasterId id="2147483858" r:id="rId8"/>
    <p:sldMasterId id="2147483885" r:id="rId9"/>
  </p:sldMasterIdLst>
  <p:notesMasterIdLst>
    <p:notesMasterId r:id="rId59"/>
  </p:notesMasterIdLst>
  <p:sldIdLst>
    <p:sldId id="276" r:id="rId10"/>
    <p:sldId id="277" r:id="rId11"/>
    <p:sldId id="270" r:id="rId12"/>
    <p:sldId id="271" r:id="rId13"/>
    <p:sldId id="272" r:id="rId14"/>
    <p:sldId id="273" r:id="rId15"/>
    <p:sldId id="308" r:id="rId16"/>
    <p:sldId id="274" r:id="rId17"/>
    <p:sldId id="275" r:id="rId18"/>
    <p:sldId id="309" r:id="rId19"/>
    <p:sldId id="284" r:id="rId20"/>
    <p:sldId id="285" r:id="rId21"/>
    <p:sldId id="286" r:id="rId22"/>
    <p:sldId id="310" r:id="rId23"/>
    <p:sldId id="287" r:id="rId24"/>
    <p:sldId id="288" r:id="rId25"/>
    <p:sldId id="311" r:id="rId26"/>
    <p:sldId id="291" r:id="rId27"/>
    <p:sldId id="292" r:id="rId28"/>
    <p:sldId id="312" r:id="rId29"/>
    <p:sldId id="293" r:id="rId30"/>
    <p:sldId id="294" r:id="rId31"/>
    <p:sldId id="281" r:id="rId32"/>
    <p:sldId id="282" r:id="rId33"/>
    <p:sldId id="313" r:id="rId34"/>
    <p:sldId id="305" r:id="rId35"/>
    <p:sldId id="306" r:id="rId36"/>
    <p:sldId id="307" r:id="rId37"/>
    <p:sldId id="302" r:id="rId38"/>
    <p:sldId id="303" r:id="rId39"/>
    <p:sldId id="304" r:id="rId40"/>
    <p:sldId id="316" r:id="rId41"/>
    <p:sldId id="257" r:id="rId42"/>
    <p:sldId id="258" r:id="rId43"/>
    <p:sldId id="259" r:id="rId44"/>
    <p:sldId id="260" r:id="rId45"/>
    <p:sldId id="317" r:id="rId46"/>
    <p:sldId id="314" r:id="rId47"/>
    <p:sldId id="315" r:id="rId48"/>
    <p:sldId id="299" r:id="rId49"/>
    <p:sldId id="300" r:id="rId50"/>
    <p:sldId id="263" r:id="rId51"/>
    <p:sldId id="283" r:id="rId52"/>
    <p:sldId id="264" r:id="rId53"/>
    <p:sldId id="265" r:id="rId54"/>
    <p:sldId id="301" r:id="rId55"/>
    <p:sldId id="267" r:id="rId56"/>
    <p:sldId id="268" r:id="rId57"/>
    <p:sldId id="27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ABDB"/>
    <a:srgbClr val="0070AD"/>
    <a:srgbClr val="333333"/>
    <a:srgbClr val="007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0D2E33A8-EF66-45B9-9913-E4BAE73A015B}" type="presOf" srcId="{9BF82BBC-351F-4A3B-BA56-1E3C87A905E9}" destId="{BBE48FA2-6163-428F-95EA-A2F9438E998E}" srcOrd="0" destOrd="0" presId="urn:microsoft.com/office/officeart/2005/8/layout/chart3"/>
    <dgm:cxn modelId="{ED909750-3CAC-40A9-B53B-9C8A8AF3E965}" type="presOf" srcId="{18106615-6F92-479B-ABF9-D6A2853D129F}" destId="{53FD7D0A-C87C-4280-945F-65C10C3EE139}" srcOrd="0" destOrd="0" presId="urn:microsoft.com/office/officeart/2005/8/layout/chart3"/>
    <dgm:cxn modelId="{71F86207-3C99-4A6E-AE27-CD7DEAACF62A}" srcId="{FC077767-3C32-485F-8BB9-F009F4A2C145}" destId="{A681450B-BAAD-4632-989D-27CF5B5435A9}" srcOrd="1" destOrd="0" parTransId="{AE060CE2-76D4-4601-98DE-0B16628BC9CA}" sibTransId="{CCEDE3CF-C8E8-4F60-A1F8-414093395108}"/>
    <dgm:cxn modelId="{DEE8E856-C153-43A5-A68B-DB6839E1F194}" type="presOf" srcId="{18106615-6F92-479B-ABF9-D6A2853D129F}" destId="{DC23E4D8-A43A-4AF9-A0BC-401FCF635738}" srcOrd="1" destOrd="0" presId="urn:microsoft.com/office/officeart/2005/8/layout/chart3"/>
    <dgm:cxn modelId="{DD361992-05C4-4BB9-A946-5D13CC0A26F7}" type="presOf" srcId="{FC077767-3C32-485F-8BB9-F009F4A2C145}" destId="{C6A5E9A3-2648-4497-989C-0751DC76312F}" srcOrd="0" destOrd="0" presId="urn:microsoft.com/office/officeart/2005/8/layout/chart3"/>
    <dgm:cxn modelId="{D22679AB-0D68-4E94-B598-9DC01D70EFF3}" type="presOf" srcId="{DFC97ADB-428F-4E23-A78A-2B09F5FD6C99}" destId="{8B1DE695-2A69-4DF7-B61B-68BDB17A3F71}" srcOrd="1" destOrd="0" presId="urn:microsoft.com/office/officeart/2005/8/layout/chart3"/>
    <dgm:cxn modelId="{84ABDB2C-FA8C-42CE-9D5F-A9AB8D009124}" type="presOf" srcId="{372203B5-73F9-48ED-8530-0A87599362D6}" destId="{CA64E953-530E-4545-9019-FF441D8290B3}" srcOrd="0"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DEEF9C0D-D881-454E-BA5E-AA1027B1B574}" srcId="{FC077767-3C32-485F-8BB9-F009F4A2C145}" destId="{18106615-6F92-479B-ABF9-D6A2853D129F}" srcOrd="2" destOrd="0" parTransId="{725FFF73-4FEC-4890-8B6F-C386305936A3}" sibTransId="{7AB06771-D505-4CDD-8ED4-B6CB52CFF0FA}"/>
    <dgm:cxn modelId="{2F1EB7A9-8A51-4D4F-AA1A-6ACD7EAA8B14}" type="presOf" srcId="{372203B5-73F9-48ED-8530-0A87599362D6}" destId="{0A2417C3-6DFF-44C9-BF55-5568DCC0298B}" srcOrd="1" destOrd="0" presId="urn:microsoft.com/office/officeart/2005/8/layout/chart3"/>
    <dgm:cxn modelId="{33A04E5B-6A4C-4E79-8E13-BA3288B11024}" type="presOf" srcId="{9BF82BBC-351F-4A3B-BA56-1E3C87A905E9}" destId="{C42EA25E-E202-444A-904B-BEFDF8211967}" srcOrd="1" destOrd="0" presId="urn:microsoft.com/office/officeart/2005/8/layout/chart3"/>
    <dgm:cxn modelId="{B34FF6C9-A0D1-4018-8267-8C796EF9101A}" srcId="{FC077767-3C32-485F-8BB9-F009F4A2C145}" destId="{372203B5-73F9-48ED-8530-0A87599362D6}" srcOrd="0" destOrd="0" parTransId="{3A1D3B51-04F9-4DA8-8288-BE9742EAA8FC}" sibTransId="{219F01F0-20E5-4ACE-B2DF-842D94520383}"/>
    <dgm:cxn modelId="{BA537615-26C6-4034-9878-974C1A311A6B}" srcId="{FC077767-3C32-485F-8BB9-F009F4A2C145}" destId="{9BF82BBC-351F-4A3B-BA56-1E3C87A905E9}" srcOrd="3" destOrd="0" parTransId="{6007A59B-95E7-463D-834D-FFC1D2176A54}" sibTransId="{975C03C3-CDC6-4B68-9BE9-AB96A147D4C9}"/>
    <dgm:cxn modelId="{C4FD894B-9E31-4D65-8BA7-25A464F4DBE8}" type="presOf" srcId="{A681450B-BAAD-4632-989D-27CF5B5435A9}" destId="{26437E69-2B07-4CBB-9AD1-5DFCAC20FA6C}" srcOrd="0" destOrd="0" presId="urn:microsoft.com/office/officeart/2005/8/layout/chart3"/>
    <dgm:cxn modelId="{9AE335DF-DB65-4BD6-99DB-DC654FD0FF3E}" type="presOf" srcId="{DFC97ADB-428F-4E23-A78A-2B09F5FD6C99}" destId="{B53DE27E-ACF1-4A9F-B023-313845E259A1}" srcOrd="0" destOrd="0" presId="urn:microsoft.com/office/officeart/2005/8/layout/chart3"/>
    <dgm:cxn modelId="{8F9A94C1-E5EE-4E28-80E7-82E311F32C71}" type="presOf" srcId="{A681450B-BAAD-4632-989D-27CF5B5435A9}" destId="{CC8E0DF2-2505-45F3-A286-0F97D5F3416C}" srcOrd="1" destOrd="0" presId="urn:microsoft.com/office/officeart/2005/8/layout/chart3"/>
    <dgm:cxn modelId="{484EF308-B937-400B-BF04-658D51BC296C}" type="presParOf" srcId="{C6A5E9A3-2648-4497-989C-0751DC76312F}" destId="{CA64E953-530E-4545-9019-FF441D8290B3}" srcOrd="0" destOrd="0" presId="urn:microsoft.com/office/officeart/2005/8/layout/chart3"/>
    <dgm:cxn modelId="{57C70190-1B5E-42C4-9EC4-3B9FCE89CBF9}" type="presParOf" srcId="{C6A5E9A3-2648-4497-989C-0751DC76312F}" destId="{0A2417C3-6DFF-44C9-BF55-5568DCC0298B}" srcOrd="1" destOrd="0" presId="urn:microsoft.com/office/officeart/2005/8/layout/chart3"/>
    <dgm:cxn modelId="{BB9C3AEB-D8B0-4964-B69D-80C8D4F6CB58}" type="presParOf" srcId="{C6A5E9A3-2648-4497-989C-0751DC76312F}" destId="{26437E69-2B07-4CBB-9AD1-5DFCAC20FA6C}" srcOrd="2" destOrd="0" presId="urn:microsoft.com/office/officeart/2005/8/layout/chart3"/>
    <dgm:cxn modelId="{6217D958-826D-430B-92F3-4A8D50AC7759}" type="presParOf" srcId="{C6A5E9A3-2648-4497-989C-0751DC76312F}" destId="{CC8E0DF2-2505-45F3-A286-0F97D5F3416C}" srcOrd="3" destOrd="0" presId="urn:microsoft.com/office/officeart/2005/8/layout/chart3"/>
    <dgm:cxn modelId="{6DC5AF61-BB76-4DFA-85FD-F1A4EE119315}" type="presParOf" srcId="{C6A5E9A3-2648-4497-989C-0751DC76312F}" destId="{53FD7D0A-C87C-4280-945F-65C10C3EE139}" srcOrd="4" destOrd="0" presId="urn:microsoft.com/office/officeart/2005/8/layout/chart3"/>
    <dgm:cxn modelId="{71DA0D3E-C854-48F3-8EA0-2ED1CBA79EBE}" type="presParOf" srcId="{C6A5E9A3-2648-4497-989C-0751DC76312F}" destId="{DC23E4D8-A43A-4AF9-A0BC-401FCF635738}" srcOrd="5" destOrd="0" presId="urn:microsoft.com/office/officeart/2005/8/layout/chart3"/>
    <dgm:cxn modelId="{FABEA816-A5C0-42CD-9A22-E580C348BEF0}" type="presParOf" srcId="{C6A5E9A3-2648-4497-989C-0751DC76312F}" destId="{BBE48FA2-6163-428F-95EA-A2F9438E998E}" srcOrd="6" destOrd="0" presId="urn:microsoft.com/office/officeart/2005/8/layout/chart3"/>
    <dgm:cxn modelId="{F70F61DF-2EB7-418F-A39B-6E399D85F090}" type="presParOf" srcId="{C6A5E9A3-2648-4497-989C-0751DC76312F}" destId="{C42EA25E-E202-444A-904B-BEFDF8211967}" srcOrd="7" destOrd="0" presId="urn:microsoft.com/office/officeart/2005/8/layout/chart3"/>
    <dgm:cxn modelId="{F491A7B7-72E6-4025-9722-37FB0801C38B}" type="presParOf" srcId="{C6A5E9A3-2648-4497-989C-0751DC76312F}" destId="{B53DE27E-ACF1-4A9F-B023-313845E259A1}" srcOrd="8" destOrd="0" presId="urn:microsoft.com/office/officeart/2005/8/layout/chart3"/>
    <dgm:cxn modelId="{2C579C90-4724-4A85-ADAC-D646999B1AF0}"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4A890-1D3D-43B6-ACCC-6281452B71A5}" type="datetimeFigureOut">
              <a:rPr lang="en-US" smtClean="0"/>
              <a:t>9/3/2018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A5C7D-D308-4D57-94E5-231F0D65BB07}" type="slidenum">
              <a:rPr lang="en-US" smtClean="0"/>
              <a:t>‹#›</a:t>
            </a:fld>
            <a:endParaRPr lang="en-US"/>
          </a:p>
        </p:txBody>
      </p:sp>
    </p:spTree>
    <p:extLst>
      <p:ext uri="{BB962C8B-B14F-4D97-AF65-F5344CB8AC3E}">
        <p14:creationId xmlns:p14="http://schemas.microsoft.com/office/powerpoint/2010/main" val="323116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AD183-EEA9-4F2D-9305-D0A6E87ED4C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08156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AD183-EEA9-4F2D-9305-D0A6E87ED4C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4835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solidFill>
                  <a:prstClr val="black"/>
                </a:solidFill>
                <a:latin typeface="Verdana"/>
              </a:rPr>
              <a:pPr/>
              <a:t>33</a:t>
            </a:fld>
            <a:endParaRPr lang="en-US" dirty="0">
              <a:solidFill>
                <a:prstClr val="black"/>
              </a:solidFill>
              <a:latin typeface="Verdana"/>
            </a:endParaRPr>
          </a:p>
        </p:txBody>
      </p:sp>
    </p:spTree>
    <p:extLst>
      <p:ext uri="{BB962C8B-B14F-4D97-AF65-F5344CB8AC3E}">
        <p14:creationId xmlns:p14="http://schemas.microsoft.com/office/powerpoint/2010/main" val="251508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4.sv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4.svg"/></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4.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4.png"/></Relationships>
</file>

<file path=ppt/slideLayouts/_rels/slideLayout1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Master" Target="../slideMasters/slideMaster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7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hyperlink" Target="http://www.linkedin.com/company/capgemini" TargetMode="External"/><Relationship Id="rId1" Type="http://schemas.openxmlformats.org/officeDocument/2006/relationships/slideMaster" Target="../slideMasters/slideMaster7.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s>
</file>

<file path=ppt/slideLayouts/_rels/slideLayout1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4.svg"/><Relationship Id="rId4"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4.svg"/><Relationship Id="rId4"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2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4.svg"/></Relationships>
</file>

<file path=ppt/slideLayouts/_rels/slideLayout2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2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capgemini.com/about/how-we-work/rightshorer" TargetMode="External"/><Relationship Id="rId2" Type="http://schemas.openxmlformats.org/officeDocument/2006/relationships/hyperlink" Target="http://www.capgemini.com/about/how-we-work/the-collaborative-business-experiencetm" TargetMode="External"/><Relationship Id="rId1" Type="http://schemas.openxmlformats.org/officeDocument/2006/relationships/slideMaster" Target="../slideMasters/slideMaster2.xml"/><Relationship Id="rId4" Type="http://schemas.openxmlformats.org/officeDocument/2006/relationships/hyperlink" Target="http://www.capgemini.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svg"/></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4.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4.svg"/></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63301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2986772380"/>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7493636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774910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521961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14961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4777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690109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6425559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99588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838204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5501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2056088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538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997720259"/>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7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50747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14012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50621626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90768737"/>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Tree>
    <p:extLst>
      <p:ext uri="{BB962C8B-B14F-4D97-AF65-F5344CB8AC3E}">
        <p14:creationId xmlns:p14="http://schemas.microsoft.com/office/powerpoint/2010/main" val="2135436053"/>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0395045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253869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5113036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a:solidFill>
            <a:schemeClr val="accent5"/>
          </a:solidFill>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5850727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97211378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26622157"/>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25338975"/>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39584887"/>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6058329"/>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53927704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696549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028621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121987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05178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a:solidFill>
            <a:schemeClr val="accent4"/>
          </a:solidFill>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5757109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51110184"/>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74975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628465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92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37814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63553673"/>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41B4CF3-02F0-4BA3-B6E8-FD7E735241C9}" type="datetimeFigureOut">
              <a:rPr lang="en-US" smtClean="0"/>
              <a:t>9/3/2018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2B38731-B09B-4AC7-BA90-D3BEF053AC83}" type="slidenum">
              <a:rPr lang="en-US" smtClean="0"/>
              <a:t>‹#›</a:t>
            </a:fld>
            <a:endParaRPr lang="en-US"/>
          </a:p>
        </p:txBody>
      </p:sp>
    </p:spTree>
    <p:extLst>
      <p:ext uri="{BB962C8B-B14F-4D97-AF65-F5344CB8AC3E}">
        <p14:creationId xmlns:p14="http://schemas.microsoft.com/office/powerpoint/2010/main" val="1899737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41B4CF3-02F0-4BA3-B6E8-FD7E735241C9}" type="datetimeFigureOut">
              <a:rPr lang="en-US" smtClean="0"/>
              <a:t>9/3/2018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2B38731-B09B-4AC7-BA90-D3BEF053AC83}" type="slidenum">
              <a:rPr lang="en-US" smtClean="0"/>
              <a:t>‹#›</a:t>
            </a:fld>
            <a:endParaRPr lang="en-US"/>
          </a:p>
        </p:txBody>
      </p:sp>
    </p:spTree>
    <p:extLst>
      <p:ext uri="{BB962C8B-B14F-4D97-AF65-F5344CB8AC3E}">
        <p14:creationId xmlns:p14="http://schemas.microsoft.com/office/powerpoint/2010/main" val="19156050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41B4CF3-02F0-4BA3-B6E8-FD7E735241C9}" type="datetimeFigureOut">
              <a:rPr lang="en-US" smtClean="0"/>
              <a:t>9/3/2018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2B38731-B09B-4AC7-BA90-D3BEF053AC83}" type="slidenum">
              <a:rPr lang="en-US" smtClean="0"/>
              <a:t>‹#›</a:t>
            </a:fld>
            <a:endParaRPr lang="en-US"/>
          </a:p>
        </p:txBody>
      </p:sp>
    </p:spTree>
    <p:extLst>
      <p:ext uri="{BB962C8B-B14F-4D97-AF65-F5344CB8AC3E}">
        <p14:creationId xmlns:p14="http://schemas.microsoft.com/office/powerpoint/2010/main" val="4837435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1584401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0028728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803777428"/>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7978743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250050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41765857"/>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921502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3513378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9278292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2597924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5187142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274211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2492635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6074004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7767041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400439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7936753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58579944"/>
      </p:ext>
    </p:extLst>
  </p:cSld>
  <p:clrMapOvr>
    <a:overrideClrMapping bg1="lt1" tx1="dk1" bg2="lt2" tx2="dk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89535204"/>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962157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2175323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8126413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81610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10432"/>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9206474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1626432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346957666"/>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42463471"/>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3412077242"/>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37961636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31716092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26672238"/>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1766521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1049814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76493945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875010200"/>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3" cstate="print">
            <a:extLst>
              <a:ext uri="{96DAC541-7B7A-43D3-8B79-37D633B846F1}">
                <asvg:svgBlip xmlns:asvg="http://schemas.microsoft.com/office/drawing/2016/SVG/main" xmlns="" r:embed=""/>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3815699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graphicFrame>
        <p:nvGraphicFramePr>
          <p:cNvPr id="2" name="Diagram 1"/>
          <p:cNvGraphicFramePr/>
          <p:nvPr userDrawn="1"/>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366873" y="0"/>
            <a:ext cx="6233117" cy="861774"/>
          </a:xfrm>
          <a:prstGeom prst="rect">
            <a:avLst/>
          </a:prstGeom>
          <a:noFill/>
        </p:spPr>
        <p:txBody>
          <a:bodyPr wrap="none" lIns="91440" tIns="45720" rIns="91440" bIns="45720">
            <a:spAutoFit/>
          </a:bodyPr>
          <a:lstStyle/>
          <a:p>
            <a:pPr algn="ctr"/>
            <a:r>
              <a:rPr lang="en-US" sz="5000" b="1" dirty="0" smtClean="0">
                <a:ln w="12700">
                  <a:solidFill>
                    <a:srgbClr val="2B0A3D">
                      <a:lumMod val="50000"/>
                    </a:srgbClr>
                  </a:solidFill>
                  <a:prstDash val="solid"/>
                </a:ln>
                <a:pattFill prst="narHorz">
                  <a:fgClr>
                    <a:srgbClr val="2B0A3D"/>
                  </a:fgClr>
                  <a:bgClr>
                    <a:srgbClr val="2B0A3D">
                      <a:lumMod val="40000"/>
                      <a:lumOff val="60000"/>
                    </a:srgbClr>
                  </a:bgClr>
                </a:pattFill>
                <a:effectLst>
                  <a:innerShdw blurRad="177800">
                    <a:srgbClr val="2B0A3D">
                      <a:lumMod val="50000"/>
                    </a:srgbClr>
                  </a:innerShdw>
                </a:effectLst>
              </a:rPr>
              <a:t>WORK - DISTRIBUTION</a:t>
            </a:r>
            <a:endParaRPr lang="en-US" sz="5000" b="1" dirty="0">
              <a:ln w="12700">
                <a:solidFill>
                  <a:srgbClr val="2B0A3D">
                    <a:lumMod val="50000"/>
                  </a:srgbClr>
                </a:solidFill>
                <a:prstDash val="solid"/>
              </a:ln>
              <a:pattFill prst="narHorz">
                <a:fgClr>
                  <a:srgbClr val="2B0A3D"/>
                </a:fgClr>
                <a:bgClr>
                  <a:srgbClr val="2B0A3D">
                    <a:lumMod val="40000"/>
                    <a:lumOff val="60000"/>
                  </a:srgbClr>
                </a:bgClr>
              </a:pattFill>
              <a:effectLst>
                <a:innerShdw blurRad="177800">
                  <a:srgbClr val="2B0A3D">
                    <a:lumMod val="50000"/>
                  </a:srgbClr>
                </a:innerShdw>
              </a:effectLst>
            </a:endParaRP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3823635" y="703737"/>
            <a:ext cx="3603358" cy="646331"/>
          </a:xfrm>
          <a:prstGeom prst="rect">
            <a:avLst/>
          </a:prstGeom>
          <a:noFill/>
        </p:spPr>
        <p:txBody>
          <a:bodyPr wrap="none" lIns="91440" tIns="45720" rIns="91440" bIns="45720">
            <a:spAutoFit/>
          </a:bodyPr>
          <a:lstStyle/>
          <a:p>
            <a:pPr algn="ctr"/>
            <a:r>
              <a:rPr lang="en-US" sz="3600" b="1" dirty="0">
                <a:ln w="12700">
                  <a:solidFill>
                    <a:srgbClr val="0070AD"/>
                  </a:solidFill>
                  <a:prstDash val="solid"/>
                </a:ln>
                <a:pattFill prst="pct50">
                  <a:fgClr>
                    <a:srgbClr val="0070AD"/>
                  </a:fgClr>
                  <a:bgClr>
                    <a:srgbClr val="0070AD">
                      <a:lumMod val="20000"/>
                      <a:lumOff val="80000"/>
                    </a:srgbClr>
                  </a:bgClr>
                </a:pattFill>
                <a:effectLst>
                  <a:outerShdw dist="38100" dir="2640000" algn="bl" rotWithShape="0">
                    <a:srgbClr val="0070AD"/>
                  </a:outerShdw>
                </a:effectLst>
              </a:rPr>
              <a:t>TEAM BOOST (#1)</a:t>
            </a:r>
          </a:p>
        </p:txBody>
      </p:sp>
    </p:spTree>
    <p:extLst>
      <p:ext uri="{BB962C8B-B14F-4D97-AF65-F5344CB8AC3E}">
        <p14:creationId xmlns:p14="http://schemas.microsoft.com/office/powerpoint/2010/main" val="147464423"/>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2">
            <a:extLst>
              <a:ext uri="{96DAC541-7B7A-43D3-8B79-37D633B846F1}">
                <asvg:svgBlip xmlns:asvg="http://schemas.microsoft.com/office/drawing/2016/SVG/main" xmlns="" r:embed=""/>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solidFill>
                  <a:srgbClr val="FF304C"/>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1677782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2"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smtClean="0"/>
              <a:t>sample</a:t>
            </a:r>
            <a:endParaRPr lang="pt-PT" dirty="0"/>
          </a:p>
        </p:txBody>
      </p: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pic>
        <p:nvPicPr>
          <p:cNvPr id="7"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03727080"/>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tretch>
            <a:fillRect/>
          </a:stretch>
        </p:blipFill>
        <p:spPr>
          <a:xfrm>
            <a:off x="407988" y="404813"/>
            <a:ext cx="2286000" cy="510013"/>
          </a:xfrm>
          <a:prstGeom prst="rect">
            <a:avLst/>
          </a:prstGeom>
        </p:spPr>
      </p:pic>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0000">
                    <a:lumMod val="65000"/>
                    <a:lumOff val="35000"/>
                  </a:srgbClr>
                </a:solidFill>
                <a:cs typeface="Arial" panose="020B0604020202020204" pitchFamily="34" charset="0"/>
              </a:rPr>
              <a:pPr algn="r"/>
              <a:t>‹#›</a:t>
            </a:fld>
            <a:endParaRPr lang="en-US" sz="800" dirty="0">
              <a:solidFill>
                <a:srgbClr val="000000">
                  <a:lumMod val="65000"/>
                  <a:lumOff val="35000"/>
                </a:srgbClr>
              </a:solidFill>
              <a:cs typeface="Arial" panose="020B0604020202020204" pitchFamily="34" charset="0"/>
            </a:endParaRPr>
          </a:p>
        </p:txBody>
      </p:sp>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Tree>
    <p:extLst>
      <p:ext uri="{BB962C8B-B14F-4D97-AF65-F5344CB8AC3E}">
        <p14:creationId xmlns:p14="http://schemas.microsoft.com/office/powerpoint/2010/main" val="18424382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70701569"/>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latin typeface="+mn-lt"/>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ext Placeholder 7">
            <a:extLst>
              <a:ext uri="{FF2B5EF4-FFF2-40B4-BE49-F238E27FC236}">
                <a16:creationId xmlns:a16="http://schemas.microsoft.com/office/drawing/2014/main" xmlns=""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38377779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
              </a:ext>
            </a:extLst>
          </a:blip>
          <a:srcRect l="81836" t="-4713" b="16530"/>
          <a:stretch/>
        </p:blipFill>
        <p:spPr>
          <a:xfrm>
            <a:off x="11547793" y="188640"/>
            <a:ext cx="424356" cy="459624"/>
          </a:xfrm>
          <a:prstGeom prst="rect">
            <a:avLst/>
          </a:prstGeom>
        </p:spPr>
      </p:pic>
      <p:sp>
        <p:nvSpPr>
          <p:cNvPr id="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
        <p:nvSpPr>
          <p:cNvPr id="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Tree>
    <p:extLst>
      <p:ext uri="{BB962C8B-B14F-4D97-AF65-F5344CB8AC3E}">
        <p14:creationId xmlns:p14="http://schemas.microsoft.com/office/powerpoint/2010/main" val="350205046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5411615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4018848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pic>
        <p:nvPicPr>
          <p:cNvPr id="16"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422323" y="3979258"/>
            <a:ext cx="333195" cy="333195"/>
          </a:xfrm>
          <a:prstGeom prst="rect">
            <a:avLst/>
          </a:prstGeom>
          <a:noFill/>
        </p:spPr>
      </p:pic>
      <p:pic>
        <p:nvPicPr>
          <p:cNvPr id="17"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05700" y="3979258"/>
            <a:ext cx="333195" cy="333195"/>
          </a:xfrm>
          <a:prstGeom prst="rect">
            <a:avLst/>
          </a:prstGeom>
          <a:noFill/>
        </p:spPr>
      </p:pic>
      <p:pic>
        <p:nvPicPr>
          <p:cNvPr id="18"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9189077" y="3979258"/>
            <a:ext cx="333195" cy="333195"/>
          </a:xfrm>
          <a:prstGeom prst="rect">
            <a:avLst/>
          </a:prstGeom>
          <a:noFill/>
        </p:spPr>
      </p:pic>
      <p:pic>
        <p:nvPicPr>
          <p:cNvPr id="19"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9572453"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8038946" y="3979258"/>
            <a:ext cx="333195" cy="333195"/>
          </a:xfrm>
          <a:prstGeom prst="rect">
            <a:avLst/>
          </a:prstGeom>
          <a:noFill/>
        </p:spPr>
      </p:pic>
      <p:pic>
        <p:nvPicPr>
          <p:cNvPr id="22" name="Picture 2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031480" y="4434172"/>
            <a:ext cx="2560320" cy="201012"/>
          </a:xfrm>
          <a:prstGeom prst="rect">
            <a:avLst/>
          </a:prstGeom>
        </p:spPr>
      </p:pic>
      <p:sp>
        <p:nvSpPr>
          <p:cNvPr id="23" name="Rectangle 22"/>
          <p:cNvSpPr/>
          <p:nvPr userDrawn="1"/>
        </p:nvSpPr>
        <p:spPr>
          <a:xfrm>
            <a:off x="7955280" y="6096312"/>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Tree>
    <p:extLst>
      <p:ext uri="{BB962C8B-B14F-4D97-AF65-F5344CB8AC3E}">
        <p14:creationId xmlns:p14="http://schemas.microsoft.com/office/powerpoint/2010/main" val="21960234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6" name="Notched Right Arrow 5"/>
          <p:cNvSpPr/>
          <p:nvPr userDrawn="1"/>
        </p:nvSpPr>
        <p:spPr>
          <a:xfrm>
            <a:off x="407988" y="990600"/>
            <a:ext cx="11582400" cy="2845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userDrawn="1"/>
        </p:nvSpPr>
        <p:spPr>
          <a:xfrm>
            <a:off x="609600" y="381000"/>
            <a:ext cx="1143000" cy="646331"/>
          </a:xfrm>
          <a:prstGeom prst="rect">
            <a:avLst/>
          </a:prstGeom>
          <a:noFill/>
        </p:spPr>
        <p:txBody>
          <a:bodyPr wrap="square" rtlCol="0">
            <a:spAutoFit/>
          </a:bodyPr>
          <a:lstStyle/>
          <a:p>
            <a:endParaRPr lang="en-US" sz="3600" b="1" dirty="0">
              <a:solidFill>
                <a:srgbClr val="000000"/>
              </a:solidFill>
            </a:endParaRPr>
          </a:p>
        </p:txBody>
      </p:sp>
      <p:sp>
        <p:nvSpPr>
          <p:cNvPr id="10"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lvl1pPr>
              <a:defRPr sz="3600" b="1">
                <a:latin typeface="+mn-lt"/>
              </a:defRPr>
            </a:lvl1pPr>
          </a:lstStyle>
          <a:p>
            <a:pPr lvl="0">
              <a:lnSpc>
                <a:spcPts val="3000"/>
              </a:lnSpc>
            </a:pPr>
            <a:r>
              <a:rPr lang="en-US" dirty="0"/>
              <a:t>Click to edit Master title style</a:t>
            </a:r>
            <a:endParaRPr lang="pt-PT" dirty="0"/>
          </a:p>
        </p:txBody>
      </p: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176152333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26451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3505518"/>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000" b="1" dirty="0">
                <a:solidFill>
                  <a:schemeClr val="accent3"/>
                </a:solidFill>
                <a:latin typeface="+mj-lt"/>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3440856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4806382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762792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60651986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771891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415825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45891146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7425805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70987110"/>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sz="40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9"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407988" y="2057400"/>
            <a:ext cx="8399412" cy="4114800"/>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352635813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0742" y="575332"/>
            <a:ext cx="4087812" cy="2185988"/>
          </a:xfrm>
          <a:prstGeom prst="rect">
            <a:avLst/>
          </a:prstGeom>
        </p:spPr>
        <p:txBody>
          <a:bodyPr vert="horz" lIns="0" tIns="0" rIns="0" bIns="0" rtlCol="0" anchor="t">
            <a:normAutofit/>
          </a:bodyPr>
          <a:lstStyle>
            <a:lvl1pPr>
              <a:defRPr lang="pt-PT" sz="40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Text Placeholder 7">
            <a:extLst>
              <a:ext uri="{FF2B5EF4-FFF2-40B4-BE49-F238E27FC236}">
                <a16:creationId xmlns="" xmlns:a16="http://schemas.microsoft.com/office/drawing/2014/main" id="{9949BCD6-E419-4ED2-9061-402DD5FF2406}"/>
              </a:ext>
            </a:extLst>
          </p:cNvPr>
          <p:cNvSpPr>
            <a:spLocks noGrp="1"/>
          </p:cNvSpPr>
          <p:nvPr>
            <p:ph type="body" sz="quarter" idx="39" hasCustomPrompt="1"/>
          </p:nvPr>
        </p:nvSpPr>
        <p:spPr>
          <a:xfrm>
            <a:off x="5952223" y="1447800"/>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2147611671"/>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8683014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95510405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88633151"/>
      </p:ext>
    </p:extLst>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20511951"/>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5">
    <p:bg>
      <p:bgRef idx="1001">
        <a:schemeClr val="bg1"/>
      </p:bgRef>
    </p:bg>
    <p:spTree>
      <p:nvGrpSpPr>
        <p:cNvPr id="1" name=""/>
        <p:cNvGrpSpPr/>
        <p:nvPr/>
      </p:nvGrpSpPr>
      <p:grpSpPr>
        <a:xfrm>
          <a:off x="0" y="0"/>
          <a:ext cx="0" cy="0"/>
          <a:chOff x="0" y="0"/>
          <a:chExt cx="0" cy="0"/>
        </a:xfrm>
      </p:grpSpPr>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latin typeface="+mn-lt"/>
              </a:defRPr>
            </a:lvl1pPr>
          </a:lstStyle>
          <a:p>
            <a:pPr lvl="0">
              <a:lnSpc>
                <a:spcPts val="3000"/>
              </a:lnSpc>
            </a:pPr>
            <a:r>
              <a:rPr lang="en-US" dirty="0"/>
              <a:t>Click to add title</a:t>
            </a:r>
            <a:endParaRPr lang="pt-PT" dirty="0"/>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2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1"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2957025835"/>
      </p:ext>
    </p:extLst>
  </p:cSld>
  <p:clrMapOvr>
    <a:overrideClrMapping bg1="lt1" tx1="dk1" bg2="lt2" tx2="dk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3952352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4123538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3705706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 IMS Batch (13</a:t>
            </a:r>
            <a:r>
              <a:rPr lang="en-US" sz="800" kern="0" baseline="30000" dirty="0">
                <a:solidFill>
                  <a:srgbClr val="00458D"/>
                </a:solidFill>
                <a:cs typeface="Arial" panose="020B0604020202020204" pitchFamily="34" charset="0"/>
              </a:rPr>
              <a:t>th</a:t>
            </a:r>
            <a:r>
              <a:rPr lang="en-US" sz="800" kern="0" dirty="0">
                <a:solidFill>
                  <a:srgbClr val="00458D"/>
                </a:solidFill>
                <a:cs typeface="Arial" panose="020B0604020202020204" pitchFamily="34" charset="0"/>
              </a:rPr>
              <a:t> June)</a:t>
            </a:r>
          </a:p>
        </p:txBody>
      </p:sp>
    </p:spTree>
    <p:extLst>
      <p:ext uri="{BB962C8B-B14F-4D97-AF65-F5344CB8AC3E}">
        <p14:creationId xmlns:p14="http://schemas.microsoft.com/office/powerpoint/2010/main" val="2944037690"/>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5355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974168098"/>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964070709"/>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asvg="http://schemas.microsoft.com/office/drawing/2016/SVG/main" xmlns="" r:embed="rId5"/>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Tree>
    <p:extLst>
      <p:ext uri="{BB962C8B-B14F-4D97-AF65-F5344CB8AC3E}">
        <p14:creationId xmlns:p14="http://schemas.microsoft.com/office/powerpoint/2010/main" val="3731653434"/>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asvg="http://schemas.microsoft.com/office/drawing/2016/SVG/main" xmlns="" r:embed="rId5"/>
              </a:ext>
            </a:extLst>
          </a:blip>
          <a:srcRect l="81836" t="-4713" b="16530"/>
          <a:stretch/>
        </p:blipFill>
        <p:spPr>
          <a:xfrm>
            <a:off x="11491419" y="125073"/>
            <a:ext cx="424356" cy="459624"/>
          </a:xfrm>
          <a:prstGeom prst="rect">
            <a:avLst/>
          </a:prstGeom>
        </p:spPr>
      </p:pic>
      <p:sp>
        <p:nvSpPr>
          <p:cNvPr id="8"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393064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asvg="http://schemas.microsoft.com/office/drawing/2016/SVG/main" xmlns="" r:embed="rId5"/>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13448633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99350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67153766"/>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5513966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90626086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925894730"/>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81768674"/>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7177601"/>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891741571"/>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4430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61840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41986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9014003"/>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29234468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455839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49529400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238038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677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73220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44001512"/>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165375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625173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302528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623894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059658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5936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75578208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71097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180862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446992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463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77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26981460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xt with Filled Background">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96526088"/>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with Filled Background">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50405929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565033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8747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957936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77884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946968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660272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DNS | GIREESHA</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1567109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22272"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PROXY SERVICES |GIREESHA|25/07/2018</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662374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4475492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3131786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5058578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36832009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6937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4773917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58368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319543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3593317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endParaRPr lang="en-US"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17"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152400" y="152400"/>
            <a:ext cx="6728158" cy="6236668"/>
          </a:xfrm>
          <a:prstGeom prst="rect">
            <a:avLst/>
          </a:prstGeom>
        </p:spPr>
      </p:pic>
    </p:spTree>
    <p:extLst>
      <p:ext uri="{BB962C8B-B14F-4D97-AF65-F5344CB8AC3E}">
        <p14:creationId xmlns:p14="http://schemas.microsoft.com/office/powerpoint/2010/main" val="254813670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9536786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58250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5183883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endParaRPr lang="en-US" sz="900" dirty="0">
              <a:solidFill>
                <a:srgbClr val="000000"/>
              </a:solidFill>
            </a:endParaRP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endParaRPr lang="en-US" sz="1400" dirty="0">
              <a:solidFill>
                <a:srgbClr val="12ABDB"/>
              </a:solidFill>
            </a:endParaRPr>
          </a:p>
        </p:txBody>
      </p:sp>
      <p:sp>
        <p:nvSpPr>
          <p:cNvPr id="23" name="Rectangle 22"/>
          <p:cNvSpPr/>
          <p:nvPr userDrawn="1"/>
        </p:nvSpPr>
        <p:spPr>
          <a:xfrm>
            <a:off x="415038" y="6087189"/>
            <a:ext cx="4198620" cy="123111"/>
          </a:xfrm>
          <a:prstGeom prst="rect">
            <a:avLst/>
          </a:prstGeom>
        </p:spPr>
        <p:txBody>
          <a:bodyPr wrap="square" lIns="0" tIns="0" rIns="0" bIns="0" anchor="b" anchorCtr="0">
            <a:spAutoFit/>
          </a:bodyPr>
          <a:lstStyle/>
          <a:p>
            <a:pPr>
              <a:spcAft>
                <a:spcPts val="600"/>
              </a:spcAft>
            </a:pPr>
            <a:r>
              <a:rPr lang="en-US" sz="800" dirty="0">
                <a:solidFill>
                  <a:prstClr val="white"/>
                </a:solidFill>
                <a:latin typeface="Arial"/>
                <a:cs typeface="Arial"/>
              </a:rPr>
              <a:t>.</a:t>
            </a:r>
          </a:p>
        </p:txBody>
      </p:sp>
      <p:sp>
        <p:nvSpPr>
          <p:cNvPr id="25" name="Rectangle 24">
            <a:hlinkClick r:id="rId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 name="TextBox 1"/>
          <p:cNvSpPr txBox="1"/>
          <p:nvPr userDrawn="1"/>
        </p:nvSpPr>
        <p:spPr>
          <a:xfrm>
            <a:off x="6348549" y="3086431"/>
            <a:ext cx="5313355" cy="1015663"/>
          </a:xfrm>
          <a:prstGeom prst="rect">
            <a:avLst/>
          </a:prstGeom>
          <a:noFill/>
        </p:spPr>
        <p:txBody>
          <a:bodyPr wrap="square" rtlCol="0">
            <a:spAutoFit/>
          </a:bodyPr>
          <a:lstStyle/>
          <a:p>
            <a:r>
              <a:rPr lang="en-US" sz="6000" dirty="0">
                <a:solidFill>
                  <a:srgbClr val="000000"/>
                </a:solidFill>
              </a:rPr>
              <a:t>THANK YOU</a:t>
            </a:r>
          </a:p>
        </p:txBody>
      </p:sp>
    </p:spTree>
    <p:extLst>
      <p:ext uri="{BB962C8B-B14F-4D97-AF65-F5344CB8AC3E}">
        <p14:creationId xmlns:p14="http://schemas.microsoft.com/office/powerpoint/2010/main" val="35622387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6314CF4-733B-4959-BB82-E20742B75718}" type="datetimeFigureOut">
              <a:rPr lang="en-US">
                <a:solidFill>
                  <a:srgbClr val="000000"/>
                </a:solidFill>
              </a:rPr>
              <a:pPr/>
              <a:t>9/3/2018</a:t>
            </a:fld>
            <a:endParaRPr lang="en-US">
              <a:solidFill>
                <a:srgbClr val="00000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B28565-4024-4EF7-9317-AA4829939F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380854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6314CF4-733B-4959-BB82-E20742B75718}" type="datetimeFigureOut">
              <a:rPr lang="en-US">
                <a:solidFill>
                  <a:srgbClr val="000000"/>
                </a:solidFill>
              </a:rPr>
              <a:pPr/>
              <a:t>9/3/2018</a:t>
            </a:fld>
            <a:endParaRPr lang="en-US">
              <a:solidFill>
                <a:srgbClr val="000000"/>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EB28565-4024-4EF7-9317-AA4829939F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6078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6" cy="443198"/>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50" y="1971677"/>
            <a:ext cx="10966450" cy="148450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6552121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2894220752"/>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9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26790398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1389631101"/>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5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1660297583"/>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63519040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871756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a:solidFill>
            <a:schemeClr val="accent5"/>
          </a:solidFill>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535759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a:solidFill>
            <a:schemeClr val="accent4"/>
          </a:solidFill>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7340747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567225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8141213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81151018"/>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57837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rgbClr val="FFFFFF"/>
              </a:solidFill>
            </a:endParaRP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Tree>
    <p:extLst>
      <p:ext uri="{BB962C8B-B14F-4D97-AF65-F5344CB8AC3E}">
        <p14:creationId xmlns:p14="http://schemas.microsoft.com/office/powerpoint/2010/main" val="1580632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2389283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4597162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8949806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1782902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62988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403827763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ext with Filled Background">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6154160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ext with Filled Background">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31818544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781378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626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1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6019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3059228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25627630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9199587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DNS | GIREESHA</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5062399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22272"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PROXY SERVICES |GIREESHA|25/07/2018</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01108675"/>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6733707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35913212"/>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1972808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38248420"/>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1461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4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b="1"/>
            </a:lvl1p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183991305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3384938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3967650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985558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endParaRPr lang="en-US"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17"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152400" y="152400"/>
            <a:ext cx="6728158" cy="6236668"/>
          </a:xfrm>
          <a:prstGeom prst="rect">
            <a:avLst/>
          </a:prstGeom>
        </p:spPr>
      </p:pic>
    </p:spTree>
    <p:extLst>
      <p:ext uri="{BB962C8B-B14F-4D97-AF65-F5344CB8AC3E}">
        <p14:creationId xmlns:p14="http://schemas.microsoft.com/office/powerpoint/2010/main" val="425595238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90383867"/>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071073"/>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78218044"/>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6314CF4-733B-4959-BB82-E20742B75718}" type="datetimeFigureOut">
              <a:rPr lang="en-US">
                <a:solidFill>
                  <a:srgbClr val="000000"/>
                </a:solidFill>
              </a:rPr>
              <a:pPr/>
              <a:t>9/3/2018</a:t>
            </a:fld>
            <a:endParaRPr lang="en-US">
              <a:solidFill>
                <a:srgbClr val="000000"/>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EB28565-4024-4EF7-9317-AA4829939F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818209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6314CF4-733B-4959-BB82-E20742B75718}" type="datetimeFigureOut">
              <a:rPr lang="en-US">
                <a:solidFill>
                  <a:srgbClr val="000000"/>
                </a:solidFill>
              </a:rPr>
              <a:pPr/>
              <a:t>9/3/2018</a:t>
            </a:fld>
            <a:endParaRPr lang="en-US">
              <a:solidFill>
                <a:srgbClr val="00000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B28565-4024-4EF7-9317-AA4829939F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25216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798720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1372126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224164018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203904032"/>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Tree>
    <p:extLst>
      <p:ext uri="{BB962C8B-B14F-4D97-AF65-F5344CB8AC3E}">
        <p14:creationId xmlns:p14="http://schemas.microsoft.com/office/powerpoint/2010/main" val="268013495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3832949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8775217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65595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98466594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86847104"/>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23068887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51201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image" Target="../media/image4.sv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image" Target="../media/image4.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image" Target="../media/image4.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theme" Target="../theme/theme3.xml"/><Relationship Id="rId40" Type="http://schemas.openxmlformats.org/officeDocument/2006/relationships/image" Target="../media/image4.sv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image" Target="../media/image3.png"/><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heme" Target="../theme/theme4.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image" Target="../media/image4.sv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image" Target="../media/image3.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image" Target="../media/image4.png"/><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theme" Target="../theme/theme6.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image" Target="../media/image4.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image" Target="../media/image4.svg"/><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image" Target="../media/image3.png"/><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theme" Target="../theme/theme7.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image" Target="../media/image4.svg"/><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image" Target="../media/image3.png"/><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theme" Target="../theme/theme8.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heme" Target="../theme/theme9.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71" name="think-cell Slide" r:id="rId14" imgW="270" imgH="270" progId="TCLayout.ActiveDocument.1">
                  <p:embed/>
                </p:oleObj>
              </mc:Choice>
              <mc:Fallback>
                <p:oleObj name="think-cell Slide" r:id="rId14" imgW="270" imgH="270" progId="TCLayout.ActiveDocument.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7" name="Retângulo 43">
            <a:extLst>
              <a:ext uri="{FF2B5EF4-FFF2-40B4-BE49-F238E27FC236}">
                <a16:creationId xmlns:a16="http://schemas.microsoft.com/office/drawing/2014/main" xmlns=""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a:solidFill>
                  <a:srgbClr val="FFFFFF">
                    <a:lumMod val="65000"/>
                  </a:srgbClr>
                </a:solidFill>
                <a:cs typeface="Arial" panose="020B0604020202020204" pitchFamily="34" charset="0"/>
              </a:rPr>
              <a:pPr algn="r"/>
              <a:t>‹#›</a:t>
            </a:fld>
            <a:endParaRPr lang="en-US" sz="800" dirty="0">
              <a:solidFill>
                <a:srgbClr val="FFFFFF">
                  <a:lumMod val="65000"/>
                </a:srgbClr>
              </a:solidFill>
              <a:cs typeface="Arial" panose="020B060402020202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dirty="0">
                <a:solidFill>
                  <a:srgbClr val="FFFFFF">
                    <a:lumMod val="65000"/>
                  </a:srgbClr>
                </a:solidFill>
              </a:rPr>
              <a:t>© Capgemini 2018. All rights reserved  </a:t>
            </a:r>
            <a:r>
              <a:rPr lang="en-US" dirty="0">
                <a:solidFill>
                  <a:srgbClr val="12ABDB"/>
                </a:solidFill>
              </a:rPr>
              <a:t>|</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422528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905" r:id="rId9"/>
    <p:sldLayoutId id="2147483906" r:id="rId10"/>
  </p:sldLayoutIdLst>
  <p:timing>
    <p:tnLst>
      <p:par>
        <p:cTn id="1" dur="indefinite" restart="never" nodeType="tmRoot"/>
      </p:par>
    </p:tnLst>
  </p:timing>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4" cstate="print">
            <a:extLst>
              <a:ext uri="{96DAC541-7B7A-43D3-8B79-37D633B846F1}">
                <asvg:svgBlip xmlns="" xmlns:asvg="http://schemas.microsoft.com/office/drawing/2016/SVG/main" r:embed="rId4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9394429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6" r:id="rId36"/>
    <p:sldLayoutId id="2147483898" r:id="rId37"/>
    <p:sldLayoutId id="2147483899" r:id="rId38"/>
    <p:sldLayoutId id="2147483900" r:id="rId39"/>
    <p:sldLayoutId id="2147483901" r:id="rId40"/>
    <p:sldLayoutId id="2147483902" r:id="rId41"/>
    <p:sldLayoutId id="2147483904" r:id="rId4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8" cstate="print">
            <a:extLst>
              <a:ext uri="{96DAC541-7B7A-43D3-8B79-37D633B846F1}">
                <asvg:svgBlip xmlns="" xmlns:asvg="http://schemas.microsoft.com/office/drawing/2016/SVG/main" r:embed="rId40"/>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5354647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3" r:id="rId35"/>
    <p:sldLayoutId id="2147483744" r:id="rId36"/>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07059657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93"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8">
            <a:extLst>
              <a:ext uri="{96DAC541-7B7A-43D3-8B79-37D633B846F1}">
                <asvg:svgBlip xmlns="" xmlns:asvg="http://schemas.microsoft.com/office/drawing/2016/SVG/main" r:embed="rId29"/>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77502047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882" r:id="rId24"/>
    <p:sldLayoutId id="2147483883" r:id="rId25"/>
    <p:sldLayoutId id="2147483884" r:id="rId26"/>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2" cstate="print">
            <a:extLst>
              <a:ext uri="{96DAC541-7B7A-43D3-8B79-37D633B846F1}">
                <asvg:svgBlip xmlns:asvg="http://schemas.microsoft.com/office/drawing/2016/SVG/main" xmlns="" r:embed="rId4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2438141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9162634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xmlns=""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14672326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95A6C-E5B8-41E1-92FD-DF6A6AD66D7C}" type="datetimeFigureOut">
              <a:rPr lang="en-US" smtClean="0">
                <a:solidFill>
                  <a:prstClr val="black">
                    <a:tint val="75000"/>
                  </a:prstClr>
                </a:solidFill>
              </a:rPr>
              <a:pPr/>
              <a:t>9/3/2018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3FF9D-DD39-451A-906D-3510B96394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8190452"/>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9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jpeg"/><Relationship Id="rId1" Type="http://schemas.openxmlformats.org/officeDocument/2006/relationships/slideLayout" Target="../slideLayouts/slideLayout136.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jpg"/><Relationship Id="rId2" Type="http://schemas.openxmlformats.org/officeDocument/2006/relationships/image" Target="../media/image47.PNG"/><Relationship Id="rId1" Type="http://schemas.openxmlformats.org/officeDocument/2006/relationships/slideLayout" Target="../slideLayouts/slideLayout1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jpg"/><Relationship Id="rId7" Type="http://schemas.openxmlformats.org/officeDocument/2006/relationships/image" Target="../media/image57.jpeg"/><Relationship Id="rId2" Type="http://schemas.openxmlformats.org/officeDocument/2006/relationships/image" Target="../media/image53.png"/><Relationship Id="rId1" Type="http://schemas.openxmlformats.org/officeDocument/2006/relationships/slideLayout" Target="../slideLayouts/slideLayout138.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6.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jpeg"/><Relationship Id="rId1" Type="http://schemas.openxmlformats.org/officeDocument/2006/relationships/slideLayout" Target="../slideLayouts/slideLayout136.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jpg"/><Relationship Id="rId2" Type="http://schemas.openxmlformats.org/officeDocument/2006/relationships/image" Target="../media/image47.PNG"/><Relationship Id="rId1" Type="http://schemas.openxmlformats.org/officeDocument/2006/relationships/slideLayout" Target="../slideLayouts/slideLayout1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0.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6.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jpeg"/><Relationship Id="rId1" Type="http://schemas.openxmlformats.org/officeDocument/2006/relationships/slideLayout" Target="../slideLayouts/slideLayout136.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51.jp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jpg"/><Relationship Id="rId2" Type="http://schemas.openxmlformats.org/officeDocument/2006/relationships/image" Target="../media/image47.PNG"/><Relationship Id="rId1" Type="http://schemas.openxmlformats.org/officeDocument/2006/relationships/slideLayout" Target="../slideLayouts/slideLayout1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gif"/><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8.xml"/><Relationship Id="rId6" Type="http://schemas.openxmlformats.org/officeDocument/2006/relationships/image" Target="../media/image85.png"/><Relationship Id="rId5" Type="http://schemas.openxmlformats.org/officeDocument/2006/relationships/image" Target="../media/image81.jpeg"/><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jpeg"/><Relationship Id="rId1" Type="http://schemas.openxmlformats.org/officeDocument/2006/relationships/slideLayout" Target="../slideLayouts/slideLayout48.xml"/><Relationship Id="rId5" Type="http://schemas.openxmlformats.org/officeDocument/2006/relationships/image" Target="../media/image85.png"/><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86.emf"/><Relationship Id="rId5" Type="http://schemas.openxmlformats.org/officeDocument/2006/relationships/oleObject" Target="../embeddings/oleObject6.bin"/><Relationship Id="rId4"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4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6.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g"/><Relationship Id="rId7" Type="http://schemas.openxmlformats.org/officeDocument/2006/relationships/image" Target="../media/image114.png"/><Relationship Id="rId2" Type="http://schemas.openxmlformats.org/officeDocument/2006/relationships/image" Target="../media/image109.jpg"/><Relationship Id="rId1" Type="http://schemas.openxmlformats.org/officeDocument/2006/relationships/slideLayout" Target="../slideLayouts/slideLayout20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8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87.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34.png"/><Relationship Id="rId2" Type="http://schemas.openxmlformats.org/officeDocument/2006/relationships/image" Target="../media/image130.png"/><Relationship Id="rId1" Type="http://schemas.openxmlformats.org/officeDocument/2006/relationships/slideLayout" Target="../slideLayouts/slideLayout8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80.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xml"/><Relationship Id="rId1" Type="http://schemas.openxmlformats.org/officeDocument/2006/relationships/slideLayout" Target="../slideLayouts/slideLayout117.xml"/><Relationship Id="rId5" Type="http://schemas.openxmlformats.org/officeDocument/2006/relationships/image" Target="../media/image33.jpe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67400" y="2758440"/>
            <a:ext cx="3962400" cy="85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endParaRPr lang="en-US" sz="2400" dirty="0">
              <a:solidFill>
                <a:schemeClr val="accent3"/>
              </a:solidFill>
            </a:endParaRPr>
          </a:p>
        </p:txBody>
      </p:sp>
      <p:sp>
        <p:nvSpPr>
          <p:cNvPr id="7" name="Freeform 16">
            <a:extLst>
              <a:ext uri="{FF2B5EF4-FFF2-40B4-BE49-F238E27FC236}">
                <a16:creationId xmlns:a16="http://schemas.microsoft.com/office/drawing/2014/main" xmlns="" id="{6347526B-6361-477F-B9F2-3578DC3AF151}"/>
              </a:ext>
            </a:extLst>
          </p:cNvPr>
          <p:cNvSpPr>
            <a:spLocks/>
          </p:cNvSpPr>
          <p:nvPr/>
        </p:nvSpPr>
        <p:spPr bwMode="auto">
          <a:xfrm rot="5400000" flipH="1">
            <a:off x="-940163" y="-1155567"/>
            <a:ext cx="7879638" cy="8208912"/>
          </a:xfrm>
          <a:custGeom>
            <a:avLst/>
            <a:gdLst>
              <a:gd name="T0" fmla="*/ 0 w 2580"/>
              <a:gd name="T1" fmla="*/ 2414 h 2688"/>
              <a:gd name="T2" fmla="*/ 2580 w 2580"/>
              <a:gd name="T3" fmla="*/ 2414 h 2688"/>
              <a:gd name="T4" fmla="*/ 2580 w 2580"/>
              <a:gd name="T5" fmla="*/ 1473 h 2688"/>
              <a:gd name="T6" fmla="*/ 1162 w 2580"/>
              <a:gd name="T7" fmla="*/ 1846 h 2688"/>
              <a:gd name="T8" fmla="*/ 800 w 2580"/>
              <a:gd name="T9" fmla="*/ 1147 h 2688"/>
              <a:gd name="T10" fmla="*/ 820 w 2580"/>
              <a:gd name="T11" fmla="*/ 0 h 2688"/>
              <a:gd name="T12" fmla="*/ 0 w 2580"/>
              <a:gd name="T13" fmla="*/ 127 h 2688"/>
              <a:gd name="T14" fmla="*/ 0 w 2580"/>
              <a:gd name="T15" fmla="*/ 2414 h 26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0" h="2688">
                <a:moveTo>
                  <a:pt x="0" y="2414"/>
                </a:moveTo>
                <a:cubicBezTo>
                  <a:pt x="2580" y="2414"/>
                  <a:pt x="2580" y="2414"/>
                  <a:pt x="2580" y="2414"/>
                </a:cubicBezTo>
                <a:cubicBezTo>
                  <a:pt x="2580" y="1473"/>
                  <a:pt x="2580" y="1473"/>
                  <a:pt x="2580" y="1473"/>
                </a:cubicBezTo>
                <a:cubicBezTo>
                  <a:pt x="2580" y="1473"/>
                  <a:pt x="2170" y="1004"/>
                  <a:pt x="1162" y="1846"/>
                </a:cubicBezTo>
                <a:cubicBezTo>
                  <a:pt x="153" y="2688"/>
                  <a:pt x="439" y="1715"/>
                  <a:pt x="800" y="1147"/>
                </a:cubicBezTo>
                <a:cubicBezTo>
                  <a:pt x="1162" y="579"/>
                  <a:pt x="1221" y="242"/>
                  <a:pt x="820" y="0"/>
                </a:cubicBezTo>
                <a:cubicBezTo>
                  <a:pt x="248" y="312"/>
                  <a:pt x="61" y="216"/>
                  <a:pt x="0" y="127"/>
                </a:cubicBezTo>
                <a:lnTo>
                  <a:pt x="0" y="24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14">
            <a:extLst>
              <a:ext uri="{FF2B5EF4-FFF2-40B4-BE49-F238E27FC236}">
                <a16:creationId xmlns:a16="http://schemas.microsoft.com/office/drawing/2014/main" xmlns="" id="{22A5D58F-EB96-4707-8DAA-E6782DC7D08B}"/>
              </a:ext>
            </a:extLst>
          </p:cNvPr>
          <p:cNvGrpSpPr>
            <a:grpSpLocks noChangeAspect="1"/>
          </p:cNvGrpSpPr>
          <p:nvPr/>
        </p:nvGrpSpPr>
        <p:grpSpPr>
          <a:xfrm>
            <a:off x="3426956" y="620688"/>
            <a:ext cx="5040000" cy="1123654"/>
            <a:chOff x="728663" y="4465638"/>
            <a:chExt cx="5354637" cy="1193801"/>
          </a:xfrm>
        </p:grpSpPr>
        <p:sp>
          <p:nvSpPr>
            <p:cNvPr id="9" name="Freeform 11">
              <a:extLst>
                <a:ext uri="{FF2B5EF4-FFF2-40B4-BE49-F238E27FC236}">
                  <a16:creationId xmlns:a16="http://schemas.microsoft.com/office/drawing/2014/main" xmlns="" id="{8ABC7935-7B00-4155-BAA6-1FE900F57D66}"/>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0" name="Freeform 12">
              <a:extLst>
                <a:ext uri="{FF2B5EF4-FFF2-40B4-BE49-F238E27FC236}">
                  <a16:creationId xmlns:a16="http://schemas.microsoft.com/office/drawing/2014/main" xmlns="" id="{A4097E30-4A69-416A-86CA-C472665220A9}"/>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1" name="Freeform 13">
              <a:extLst>
                <a:ext uri="{FF2B5EF4-FFF2-40B4-BE49-F238E27FC236}">
                  <a16:creationId xmlns:a16="http://schemas.microsoft.com/office/drawing/2014/main" xmlns="" id="{287C98DB-325C-47D8-A6D7-AC846F053CF8}"/>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4" name="Freeform 14">
              <a:extLst>
                <a:ext uri="{FF2B5EF4-FFF2-40B4-BE49-F238E27FC236}">
                  <a16:creationId xmlns:a16="http://schemas.microsoft.com/office/drawing/2014/main" xmlns="" id="{05417C46-4A08-497C-94F6-3FF1FAB0BE21}"/>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sp>
          <p:nvSpPr>
            <p:cNvPr id="15" name="Freeform 15">
              <a:extLst>
                <a:ext uri="{FF2B5EF4-FFF2-40B4-BE49-F238E27FC236}">
                  <a16:creationId xmlns:a16="http://schemas.microsoft.com/office/drawing/2014/main" xmlns="" id="{AC47ED33-4EDE-470D-83AB-94851F8B24A5}"/>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dirty="0"/>
            </a:p>
          </p:txBody>
        </p:sp>
      </p:grpSp>
      <p:sp>
        <p:nvSpPr>
          <p:cNvPr id="16" name="Title 3">
            <a:extLst>
              <a:ext uri="{FF2B5EF4-FFF2-40B4-BE49-F238E27FC236}">
                <a16:creationId xmlns:a16="http://schemas.microsoft.com/office/drawing/2014/main" xmlns="" id="{FFF88F81-635A-43CB-AF8E-5D9464F76721}"/>
              </a:ext>
            </a:extLst>
          </p:cNvPr>
          <p:cNvSpPr txBox="1">
            <a:spLocks/>
          </p:cNvSpPr>
          <p:nvPr/>
        </p:nvSpPr>
        <p:spPr>
          <a:xfrm>
            <a:off x="7609242" y="3284984"/>
            <a:ext cx="4774258" cy="1475154"/>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a:lnSpc>
                <a:spcPct val="100000"/>
              </a:lnSpc>
            </a:pPr>
            <a:r>
              <a:rPr lang="fr-FR" sz="5400" dirty="0" smtClean="0"/>
              <a:t>PLP</a:t>
            </a:r>
          </a:p>
          <a:p>
            <a:pPr>
              <a:lnSpc>
                <a:spcPct val="100000"/>
              </a:lnSpc>
            </a:pPr>
            <a:r>
              <a:rPr lang="fr-FR" sz="5400" dirty="0" err="1" smtClean="0"/>
              <a:t>Presentation</a:t>
            </a:r>
            <a:endParaRPr lang="fr-FR" sz="5400" dirty="0"/>
          </a:p>
        </p:txBody>
      </p:sp>
      <p:sp>
        <p:nvSpPr>
          <p:cNvPr id="17" name="Subtitle 4">
            <a:extLst>
              <a:ext uri="{FF2B5EF4-FFF2-40B4-BE49-F238E27FC236}">
                <a16:creationId xmlns:a16="http://schemas.microsoft.com/office/drawing/2014/main" xmlns="" id="{6CD3E520-B2F4-48F0-BEBF-B0DDD233130D}"/>
              </a:ext>
            </a:extLst>
          </p:cNvPr>
          <p:cNvSpPr txBox="1">
            <a:spLocks/>
          </p:cNvSpPr>
          <p:nvPr/>
        </p:nvSpPr>
        <p:spPr>
          <a:xfrm>
            <a:off x="7609242" y="4903011"/>
            <a:ext cx="4774257" cy="122396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3</a:t>
            </a:r>
            <a:r>
              <a:rPr lang="en-US" baseline="30000" dirty="0" smtClean="0"/>
              <a:t>rd</a:t>
            </a:r>
            <a:r>
              <a:rPr lang="en-US" dirty="0" smtClean="0"/>
              <a:t> September, 2018</a:t>
            </a:r>
            <a:endParaRPr lang="en-US" dirty="0"/>
          </a:p>
        </p:txBody>
      </p:sp>
    </p:spTree>
    <p:extLst>
      <p:ext uri="{BB962C8B-B14F-4D97-AF65-F5344CB8AC3E}">
        <p14:creationId xmlns:p14="http://schemas.microsoft.com/office/powerpoint/2010/main" val="227346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File</a:t>
            </a:r>
            <a:br>
              <a:rPr lang="en-US" sz="9600" dirty="0" smtClean="0">
                <a:solidFill>
                  <a:srgbClr val="12ABDB"/>
                </a:solidFill>
              </a:rPr>
            </a:br>
            <a:r>
              <a:rPr lang="en-US" sz="9600" dirty="0" smtClean="0">
                <a:solidFill>
                  <a:srgbClr val="12ABDB"/>
                </a:solidFill>
              </a:rPr>
              <a:t>Server</a:t>
            </a:r>
            <a:endParaRPr lang="en-US" sz="9600" dirty="0">
              <a:solidFill>
                <a:srgbClr val="12ABDB"/>
              </a:solidFill>
            </a:endParaRPr>
          </a:p>
        </p:txBody>
      </p:sp>
    </p:spTree>
    <p:extLst>
      <p:ext uri="{BB962C8B-B14F-4D97-AF65-F5344CB8AC3E}">
        <p14:creationId xmlns:p14="http://schemas.microsoft.com/office/powerpoint/2010/main" val="24608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039" y="5227347"/>
            <a:ext cx="1171710" cy="8768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778" y="5281180"/>
            <a:ext cx="1197467" cy="896144"/>
          </a:xfrm>
          <a:prstGeom prst="rect">
            <a:avLst/>
          </a:prstGeom>
        </p:spPr>
      </p:pic>
      <p:sp>
        <p:nvSpPr>
          <p:cNvPr id="5" name="Rectangle 4"/>
          <p:cNvSpPr/>
          <p:nvPr/>
        </p:nvSpPr>
        <p:spPr>
          <a:xfrm>
            <a:off x="1983347" y="4906850"/>
            <a:ext cx="3142446" cy="11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9644" y="4594061"/>
            <a:ext cx="878178" cy="609846"/>
          </a:xfrm>
          <a:prstGeom prst="rect">
            <a:avLst/>
          </a:prstGeom>
        </p:spPr>
      </p:pic>
      <p:pic>
        <p:nvPicPr>
          <p:cNvPr id="7" name="Picture 6"/>
          <p:cNvPicPr>
            <a:picLocks noChangeAspect="1"/>
          </p:cNvPicPr>
          <p:nvPr/>
        </p:nvPicPr>
        <p:blipFill>
          <a:blip r:embed="rId5"/>
          <a:stretch>
            <a:fillRect/>
          </a:stretch>
        </p:blipFill>
        <p:spPr>
          <a:xfrm>
            <a:off x="7807822" y="5424425"/>
            <a:ext cx="877900" cy="60965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832" y="4466220"/>
            <a:ext cx="777945" cy="159532"/>
          </a:xfrm>
          <a:prstGeom prst="rect">
            <a:avLst/>
          </a:prstGeom>
        </p:spPr>
      </p:pic>
      <p:pic>
        <p:nvPicPr>
          <p:cNvPr id="9" name="Picture 8"/>
          <p:cNvPicPr>
            <a:picLocks noChangeAspect="1"/>
          </p:cNvPicPr>
          <p:nvPr/>
        </p:nvPicPr>
        <p:blipFill>
          <a:blip r:embed="rId7"/>
          <a:stretch>
            <a:fillRect/>
          </a:stretch>
        </p:blipFill>
        <p:spPr>
          <a:xfrm>
            <a:off x="3864738" y="4486631"/>
            <a:ext cx="939890" cy="1932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2832" y="3809509"/>
            <a:ext cx="611747" cy="344108"/>
          </a:xfrm>
          <a:prstGeom prst="rect">
            <a:avLst/>
          </a:prstGeom>
        </p:spPr>
      </p:pic>
      <p:pic>
        <p:nvPicPr>
          <p:cNvPr id="11" name="Picture 10"/>
          <p:cNvPicPr>
            <a:picLocks noChangeAspect="1"/>
          </p:cNvPicPr>
          <p:nvPr/>
        </p:nvPicPr>
        <p:blipFill>
          <a:blip r:embed="rId9"/>
          <a:stretch>
            <a:fillRect/>
          </a:stretch>
        </p:blipFill>
        <p:spPr>
          <a:xfrm>
            <a:off x="3864738" y="3768609"/>
            <a:ext cx="609653" cy="34140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5793" y="3042344"/>
            <a:ext cx="533305" cy="1263091"/>
          </a:xfrm>
          <a:prstGeom prst="rect">
            <a:avLst/>
          </a:prstGeom>
        </p:spPr>
      </p:pic>
      <p:pic>
        <p:nvPicPr>
          <p:cNvPr id="13" name="Picture 12"/>
          <p:cNvPicPr>
            <a:picLocks noChangeAspect="1"/>
          </p:cNvPicPr>
          <p:nvPr/>
        </p:nvPicPr>
        <p:blipFill>
          <a:blip r:embed="rId11"/>
          <a:stretch>
            <a:fillRect/>
          </a:stretch>
        </p:blipFill>
        <p:spPr>
          <a:xfrm>
            <a:off x="6929644" y="1774972"/>
            <a:ext cx="2262902" cy="1267372"/>
          </a:xfrm>
          <a:prstGeom prst="rect">
            <a:avLst/>
          </a:prstGeom>
        </p:spPr>
      </p:pic>
      <p:pic>
        <p:nvPicPr>
          <p:cNvPr id="14" name="Picture 13"/>
          <p:cNvPicPr>
            <a:picLocks noChangeAspect="1"/>
          </p:cNvPicPr>
          <p:nvPr/>
        </p:nvPicPr>
        <p:blipFill>
          <a:blip r:embed="rId5"/>
          <a:stretch>
            <a:fillRect/>
          </a:stretch>
        </p:blipFill>
        <p:spPr>
          <a:xfrm>
            <a:off x="2295075" y="722592"/>
            <a:ext cx="907536" cy="769172"/>
          </a:xfrm>
          <a:prstGeom prst="rect">
            <a:avLst/>
          </a:prstGeom>
        </p:spPr>
      </p:pic>
      <p:cxnSp>
        <p:nvCxnSpPr>
          <p:cNvPr id="16" name="Straight Connector 15"/>
          <p:cNvCxnSpPr>
            <a:endCxn id="4" idx="0"/>
          </p:cNvCxnSpPr>
          <p:nvPr/>
        </p:nvCxnSpPr>
        <p:spPr>
          <a:xfrm>
            <a:off x="4334683" y="5022761"/>
            <a:ext cx="37829" cy="25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3" idx="0"/>
          </p:cNvCxnSpPr>
          <p:nvPr/>
        </p:nvCxnSpPr>
        <p:spPr>
          <a:xfrm>
            <a:off x="2736894" y="5022761"/>
            <a:ext cx="0" cy="204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p:cNvCxnSpPr>
          <p:nvPr/>
        </p:nvCxnSpPr>
        <p:spPr>
          <a:xfrm>
            <a:off x="4804628" y="4583231"/>
            <a:ext cx="2291631" cy="194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p:cNvCxnSpPr>
          <p:nvPr/>
        </p:nvCxnSpPr>
        <p:spPr>
          <a:xfrm>
            <a:off x="4804628" y="4583231"/>
            <a:ext cx="3103000" cy="1146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2"/>
          </p:cNvCxnSpPr>
          <p:nvPr/>
        </p:nvCxnSpPr>
        <p:spPr>
          <a:xfrm flipH="1">
            <a:off x="2611804" y="4625752"/>
            <a:ext cx="1" cy="281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4334683" y="4679831"/>
            <a:ext cx="0" cy="22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3"/>
          </p:cNvCxnSpPr>
          <p:nvPr/>
        </p:nvCxnSpPr>
        <p:spPr>
          <a:xfrm flipV="1">
            <a:off x="3000777" y="4110015"/>
            <a:ext cx="863960" cy="435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9" idx="1"/>
          </p:cNvCxnSpPr>
          <p:nvPr/>
        </p:nvCxnSpPr>
        <p:spPr>
          <a:xfrm>
            <a:off x="2834579" y="4110015"/>
            <a:ext cx="1030159" cy="473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0"/>
          </p:cNvCxnSpPr>
          <p:nvPr/>
        </p:nvCxnSpPr>
        <p:spPr>
          <a:xfrm flipV="1">
            <a:off x="2528706" y="3361386"/>
            <a:ext cx="2597087" cy="448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34683" y="3451538"/>
            <a:ext cx="791110" cy="357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795493" y="2859110"/>
            <a:ext cx="1416676" cy="726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80951" y="1513148"/>
            <a:ext cx="2563845" cy="259629"/>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2"/>
          <a:stretch>
            <a:fillRect/>
          </a:stretch>
        </p:blipFill>
        <p:spPr>
          <a:xfrm>
            <a:off x="2720853" y="1535945"/>
            <a:ext cx="908383" cy="768163"/>
          </a:xfrm>
          <a:prstGeom prst="rect">
            <a:avLst/>
          </a:prstGeom>
        </p:spPr>
      </p:pic>
      <p:sp>
        <p:nvSpPr>
          <p:cNvPr id="43" name="Rectangle 42"/>
          <p:cNvSpPr/>
          <p:nvPr/>
        </p:nvSpPr>
        <p:spPr>
          <a:xfrm>
            <a:off x="3402987" y="1004653"/>
            <a:ext cx="958788" cy="24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File share</a:t>
            </a:r>
            <a:endParaRPr lang="en-US" sz="1200" dirty="0"/>
          </a:p>
        </p:txBody>
      </p:sp>
      <p:pic>
        <p:nvPicPr>
          <p:cNvPr id="44" name="Picture 43"/>
          <p:cNvPicPr>
            <a:picLocks noChangeAspect="1"/>
          </p:cNvPicPr>
          <p:nvPr/>
        </p:nvPicPr>
        <p:blipFill>
          <a:blip r:embed="rId13"/>
          <a:stretch>
            <a:fillRect/>
          </a:stretch>
        </p:blipFill>
        <p:spPr>
          <a:xfrm>
            <a:off x="3427121" y="1808230"/>
            <a:ext cx="969348" cy="323116"/>
          </a:xfrm>
          <a:prstGeom prst="rect">
            <a:avLst/>
          </a:prstGeom>
        </p:spPr>
      </p:pic>
      <p:sp>
        <p:nvSpPr>
          <p:cNvPr id="46" name="Right Bracket 45"/>
          <p:cNvSpPr/>
          <p:nvPr/>
        </p:nvSpPr>
        <p:spPr>
          <a:xfrm>
            <a:off x="4448412" y="1153687"/>
            <a:ext cx="356216" cy="81610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7" name="Picture 4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6663" y="797313"/>
            <a:ext cx="1772777" cy="1772777"/>
          </a:xfrm>
          <a:prstGeom prst="rect">
            <a:avLst/>
          </a:prstGeom>
        </p:spPr>
      </p:pic>
      <p:cxnSp>
        <p:nvCxnSpPr>
          <p:cNvPr id="49" name="Straight Connector 48"/>
          <p:cNvCxnSpPr/>
          <p:nvPr/>
        </p:nvCxnSpPr>
        <p:spPr>
          <a:xfrm>
            <a:off x="1604589" y="1205363"/>
            <a:ext cx="808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771906" y="1981164"/>
            <a:ext cx="976937" cy="8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3"/>
          </p:cNvCxnSpPr>
          <p:nvPr/>
        </p:nvCxnSpPr>
        <p:spPr>
          <a:xfrm flipH="1">
            <a:off x="4396469" y="1969788"/>
            <a:ext cx="189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31224" y="4572751"/>
            <a:ext cx="1270415" cy="369332"/>
          </a:xfrm>
          <a:prstGeom prst="rect">
            <a:avLst/>
          </a:prstGeom>
          <a:noFill/>
        </p:spPr>
        <p:txBody>
          <a:bodyPr wrap="square" rtlCol="0">
            <a:spAutoFit/>
          </a:bodyPr>
          <a:lstStyle/>
          <a:p>
            <a:r>
              <a:rPr lang="en-US" dirty="0" smtClean="0"/>
              <a:t>DNS server</a:t>
            </a:r>
            <a:endParaRPr lang="en-US" dirty="0"/>
          </a:p>
        </p:txBody>
      </p:sp>
      <p:sp>
        <p:nvSpPr>
          <p:cNvPr id="55" name="TextBox 54"/>
          <p:cNvSpPr txBox="1"/>
          <p:nvPr/>
        </p:nvSpPr>
        <p:spPr>
          <a:xfrm>
            <a:off x="8685722" y="5859887"/>
            <a:ext cx="1338508" cy="369332"/>
          </a:xfrm>
          <a:prstGeom prst="rect">
            <a:avLst/>
          </a:prstGeom>
          <a:noFill/>
        </p:spPr>
        <p:txBody>
          <a:bodyPr wrap="none" rtlCol="0">
            <a:spAutoFit/>
          </a:bodyPr>
          <a:lstStyle/>
          <a:p>
            <a:r>
              <a:rPr lang="en-US" dirty="0" smtClean="0"/>
              <a:t>Proxy server</a:t>
            </a:r>
            <a:endParaRPr lang="en-US" dirty="0"/>
          </a:p>
        </p:txBody>
      </p:sp>
      <p:sp>
        <p:nvSpPr>
          <p:cNvPr id="56" name="TextBox 55"/>
          <p:cNvSpPr txBox="1"/>
          <p:nvPr/>
        </p:nvSpPr>
        <p:spPr>
          <a:xfrm>
            <a:off x="2371019" y="6039691"/>
            <a:ext cx="784830" cy="369332"/>
          </a:xfrm>
          <a:prstGeom prst="rect">
            <a:avLst/>
          </a:prstGeom>
          <a:noFill/>
        </p:spPr>
        <p:txBody>
          <a:bodyPr wrap="none" rtlCol="0">
            <a:spAutoFit/>
          </a:bodyPr>
          <a:lstStyle/>
          <a:p>
            <a:r>
              <a:rPr lang="en-US" dirty="0" smtClean="0"/>
              <a:t>Host 1</a:t>
            </a:r>
            <a:endParaRPr lang="en-US" dirty="0"/>
          </a:p>
        </p:txBody>
      </p:sp>
      <p:sp>
        <p:nvSpPr>
          <p:cNvPr id="57" name="TextBox 56"/>
          <p:cNvSpPr txBox="1"/>
          <p:nvPr/>
        </p:nvSpPr>
        <p:spPr>
          <a:xfrm>
            <a:off x="4033749" y="6086536"/>
            <a:ext cx="784830" cy="369332"/>
          </a:xfrm>
          <a:prstGeom prst="rect">
            <a:avLst/>
          </a:prstGeom>
          <a:noFill/>
        </p:spPr>
        <p:txBody>
          <a:bodyPr wrap="none" rtlCol="0">
            <a:spAutoFit/>
          </a:bodyPr>
          <a:lstStyle/>
          <a:p>
            <a:r>
              <a:rPr lang="en-US" dirty="0" smtClean="0"/>
              <a:t>Host 2</a:t>
            </a:r>
            <a:endParaRPr lang="en-US" dirty="0"/>
          </a:p>
        </p:txBody>
      </p:sp>
      <p:sp>
        <p:nvSpPr>
          <p:cNvPr id="59" name="TextBox 58"/>
          <p:cNvSpPr txBox="1"/>
          <p:nvPr/>
        </p:nvSpPr>
        <p:spPr>
          <a:xfrm>
            <a:off x="8157372" y="3032875"/>
            <a:ext cx="1215397" cy="369332"/>
          </a:xfrm>
          <a:prstGeom prst="rect">
            <a:avLst/>
          </a:prstGeom>
          <a:noFill/>
        </p:spPr>
        <p:txBody>
          <a:bodyPr wrap="none" rtlCol="0">
            <a:spAutoFit/>
          </a:bodyPr>
          <a:lstStyle/>
          <a:p>
            <a:r>
              <a:rPr lang="en-US" dirty="0" smtClean="0"/>
              <a:t>Mpls cloud</a:t>
            </a:r>
            <a:endParaRPr lang="en-US" dirty="0"/>
          </a:p>
        </p:txBody>
      </p:sp>
      <p:sp>
        <p:nvSpPr>
          <p:cNvPr id="61" name="TextBox 60"/>
          <p:cNvSpPr txBox="1"/>
          <p:nvPr/>
        </p:nvSpPr>
        <p:spPr>
          <a:xfrm>
            <a:off x="2260374" y="2321637"/>
            <a:ext cx="1235338" cy="369332"/>
          </a:xfrm>
          <a:prstGeom prst="rect">
            <a:avLst/>
          </a:prstGeom>
          <a:noFill/>
        </p:spPr>
        <p:txBody>
          <a:bodyPr wrap="none" rtlCol="0">
            <a:spAutoFit/>
          </a:bodyPr>
          <a:lstStyle/>
          <a:p>
            <a:r>
              <a:rPr lang="en-US" dirty="0" smtClean="0"/>
              <a:t>File servers</a:t>
            </a:r>
            <a:endParaRPr lang="en-US" dirty="0"/>
          </a:p>
        </p:txBody>
      </p:sp>
      <p:sp>
        <p:nvSpPr>
          <p:cNvPr id="62" name="TextBox 61"/>
          <p:cNvSpPr txBox="1"/>
          <p:nvPr/>
        </p:nvSpPr>
        <p:spPr>
          <a:xfrm>
            <a:off x="3469956" y="361749"/>
            <a:ext cx="5842888" cy="461665"/>
          </a:xfrm>
          <a:prstGeom prst="rect">
            <a:avLst/>
          </a:prstGeom>
          <a:noFill/>
        </p:spPr>
        <p:txBody>
          <a:bodyPr wrap="square" rtlCol="0">
            <a:spAutoFit/>
          </a:bodyPr>
          <a:lstStyle/>
          <a:p>
            <a:r>
              <a:rPr lang="en-US" sz="2400" b="1" dirty="0" smtClean="0">
                <a:solidFill>
                  <a:schemeClr val="accent1">
                    <a:lumMod val="75000"/>
                  </a:schemeClr>
                </a:solidFill>
              </a:rPr>
              <a:t>File server (Logical Architecture)</a:t>
            </a:r>
            <a:endParaRPr lang="en-US" sz="2400" b="1" dirty="0">
              <a:solidFill>
                <a:schemeClr val="accent1">
                  <a:lumMod val="75000"/>
                </a:schemeClr>
              </a:solidFill>
            </a:endParaRPr>
          </a:p>
        </p:txBody>
      </p:sp>
    </p:spTree>
    <p:extLst>
      <p:ext uri="{BB962C8B-B14F-4D97-AF65-F5344CB8AC3E}">
        <p14:creationId xmlns:p14="http://schemas.microsoft.com/office/powerpoint/2010/main" val="460155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37" y="3866063"/>
            <a:ext cx="1657581" cy="1590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49" y="3786390"/>
            <a:ext cx="724001" cy="1714739"/>
          </a:xfrm>
          <a:prstGeom prst="rect">
            <a:avLst/>
          </a:prstGeom>
        </p:spPr>
      </p:pic>
      <p:pic>
        <p:nvPicPr>
          <p:cNvPr id="8" name="Picture 7"/>
          <p:cNvPicPr>
            <a:picLocks noChangeAspect="1"/>
          </p:cNvPicPr>
          <p:nvPr/>
        </p:nvPicPr>
        <p:blipFill>
          <a:blip r:embed="rId4"/>
          <a:stretch>
            <a:fillRect/>
          </a:stretch>
        </p:blipFill>
        <p:spPr>
          <a:xfrm>
            <a:off x="4590141" y="3375062"/>
            <a:ext cx="3757102" cy="210441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219" y="1252252"/>
            <a:ext cx="1853485" cy="18534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817" y="1236796"/>
            <a:ext cx="724001" cy="1714739"/>
          </a:xfrm>
          <a:prstGeom prst="rect">
            <a:avLst/>
          </a:prstGeom>
        </p:spPr>
      </p:pic>
      <p:pic>
        <p:nvPicPr>
          <p:cNvPr id="11" name="Picture 10"/>
          <p:cNvPicPr>
            <a:picLocks noChangeAspect="1"/>
          </p:cNvPicPr>
          <p:nvPr/>
        </p:nvPicPr>
        <p:blipFill>
          <a:blip r:embed="rId6"/>
          <a:stretch>
            <a:fillRect/>
          </a:stretch>
        </p:blipFill>
        <p:spPr>
          <a:xfrm>
            <a:off x="7409912" y="1173337"/>
            <a:ext cx="2441859" cy="137156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1590" y="1351943"/>
            <a:ext cx="1390773" cy="1402279"/>
          </a:xfrm>
          <a:prstGeom prst="rect">
            <a:avLst/>
          </a:prstGeom>
        </p:spPr>
      </p:pic>
      <p:sp>
        <p:nvSpPr>
          <p:cNvPr id="21" name="TextBox 20"/>
          <p:cNvSpPr txBox="1"/>
          <p:nvPr/>
        </p:nvSpPr>
        <p:spPr>
          <a:xfrm>
            <a:off x="368608" y="3052293"/>
            <a:ext cx="1328615" cy="373487"/>
          </a:xfrm>
          <a:prstGeom prst="rect">
            <a:avLst/>
          </a:prstGeom>
          <a:noFill/>
        </p:spPr>
        <p:txBody>
          <a:bodyPr wrap="square" rtlCol="0">
            <a:spAutoFit/>
          </a:bodyPr>
          <a:lstStyle/>
          <a:p>
            <a:r>
              <a:rPr lang="en-US" dirty="0" smtClean="0"/>
              <a:t>Data center</a:t>
            </a:r>
            <a:endParaRPr lang="en-US" dirty="0"/>
          </a:p>
        </p:txBody>
      </p:sp>
      <p:sp>
        <p:nvSpPr>
          <p:cNvPr id="22" name="TextBox 21"/>
          <p:cNvSpPr txBox="1"/>
          <p:nvPr/>
        </p:nvSpPr>
        <p:spPr>
          <a:xfrm>
            <a:off x="2659900" y="2790516"/>
            <a:ext cx="937331" cy="276999"/>
          </a:xfrm>
          <a:prstGeom prst="rect">
            <a:avLst/>
          </a:prstGeom>
          <a:noFill/>
        </p:spPr>
        <p:txBody>
          <a:bodyPr wrap="square" rtlCol="0">
            <a:spAutoFit/>
          </a:bodyPr>
          <a:lstStyle/>
          <a:p>
            <a:r>
              <a:rPr lang="en-US" sz="1200" dirty="0" smtClean="0"/>
              <a:t>File server</a:t>
            </a:r>
            <a:endParaRPr lang="en-US" sz="1200" dirty="0"/>
          </a:p>
        </p:txBody>
      </p:sp>
      <p:sp>
        <p:nvSpPr>
          <p:cNvPr id="24" name="TextBox 23"/>
          <p:cNvSpPr txBox="1"/>
          <p:nvPr/>
        </p:nvSpPr>
        <p:spPr>
          <a:xfrm>
            <a:off x="5900032" y="5501129"/>
            <a:ext cx="1873853" cy="369332"/>
          </a:xfrm>
          <a:prstGeom prst="rect">
            <a:avLst/>
          </a:prstGeom>
          <a:noFill/>
        </p:spPr>
        <p:txBody>
          <a:bodyPr wrap="square" rtlCol="0">
            <a:spAutoFit/>
          </a:bodyPr>
          <a:lstStyle/>
          <a:p>
            <a:r>
              <a:rPr lang="en-US" dirty="0" smtClean="0"/>
              <a:t>Mpls cloud</a:t>
            </a:r>
            <a:endParaRPr lang="en-US" dirty="0"/>
          </a:p>
        </p:txBody>
      </p:sp>
      <p:sp>
        <p:nvSpPr>
          <p:cNvPr id="25" name="TextBox 24"/>
          <p:cNvSpPr txBox="1"/>
          <p:nvPr/>
        </p:nvSpPr>
        <p:spPr>
          <a:xfrm>
            <a:off x="883709" y="5619095"/>
            <a:ext cx="741870" cy="369332"/>
          </a:xfrm>
          <a:prstGeom prst="rect">
            <a:avLst/>
          </a:prstGeom>
          <a:noFill/>
        </p:spPr>
        <p:txBody>
          <a:bodyPr wrap="none" rtlCol="0">
            <a:spAutoFit/>
          </a:bodyPr>
          <a:lstStyle/>
          <a:p>
            <a:r>
              <a:rPr lang="en-US" dirty="0" smtClean="0"/>
              <a:t>Office</a:t>
            </a:r>
            <a:endParaRPr lang="en-US" dirty="0"/>
          </a:p>
        </p:txBody>
      </p:sp>
      <p:sp>
        <p:nvSpPr>
          <p:cNvPr id="26" name="TextBox 25"/>
          <p:cNvSpPr txBox="1"/>
          <p:nvPr/>
        </p:nvSpPr>
        <p:spPr>
          <a:xfrm>
            <a:off x="3297589" y="4813262"/>
            <a:ext cx="1628019" cy="276999"/>
          </a:xfrm>
          <a:prstGeom prst="rect">
            <a:avLst/>
          </a:prstGeom>
          <a:noFill/>
        </p:spPr>
        <p:txBody>
          <a:bodyPr wrap="square" rtlCol="0">
            <a:spAutoFit/>
          </a:bodyPr>
          <a:lstStyle/>
          <a:p>
            <a:r>
              <a:rPr lang="en-US" sz="1200" dirty="0" err="1" smtClean="0"/>
              <a:t>Wifi</a:t>
            </a:r>
            <a:r>
              <a:rPr lang="en-US" sz="1200" dirty="0" smtClean="0"/>
              <a:t> connection</a:t>
            </a:r>
            <a:endParaRPr lang="en-US" sz="1200" dirty="0"/>
          </a:p>
        </p:txBody>
      </p:sp>
      <p:sp>
        <p:nvSpPr>
          <p:cNvPr id="27" name="TextBox 26"/>
          <p:cNvSpPr txBox="1"/>
          <p:nvPr/>
        </p:nvSpPr>
        <p:spPr>
          <a:xfrm>
            <a:off x="8347243" y="552211"/>
            <a:ext cx="2032603" cy="369332"/>
          </a:xfrm>
          <a:prstGeom prst="rect">
            <a:avLst/>
          </a:prstGeom>
          <a:noFill/>
        </p:spPr>
        <p:txBody>
          <a:bodyPr wrap="square" rtlCol="0">
            <a:spAutoFit/>
          </a:bodyPr>
          <a:lstStyle/>
          <a:p>
            <a:r>
              <a:rPr lang="en-US" dirty="0" smtClean="0"/>
              <a:t>Internet</a:t>
            </a:r>
            <a:endParaRPr lang="en-US" dirty="0"/>
          </a:p>
        </p:txBody>
      </p:sp>
      <p:sp>
        <p:nvSpPr>
          <p:cNvPr id="29" name="Left-Right Arrow 28"/>
          <p:cNvSpPr/>
          <p:nvPr/>
        </p:nvSpPr>
        <p:spPr>
          <a:xfrm>
            <a:off x="2009546" y="1854251"/>
            <a:ext cx="657497" cy="2718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Right Arrow 29"/>
          <p:cNvSpPr/>
          <p:nvPr/>
        </p:nvSpPr>
        <p:spPr>
          <a:xfrm>
            <a:off x="3573497" y="1882507"/>
            <a:ext cx="965786" cy="4233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8"/>
          <a:stretch>
            <a:fillRect/>
          </a:stretch>
        </p:blipFill>
        <p:spPr>
          <a:xfrm>
            <a:off x="3328400" y="4356022"/>
            <a:ext cx="1063296" cy="232680"/>
          </a:xfrm>
          <a:prstGeom prst="rect">
            <a:avLst/>
          </a:prstGeom>
        </p:spPr>
      </p:pic>
      <p:pic>
        <p:nvPicPr>
          <p:cNvPr id="32" name="Picture 31"/>
          <p:cNvPicPr>
            <a:picLocks noChangeAspect="1"/>
          </p:cNvPicPr>
          <p:nvPr/>
        </p:nvPicPr>
        <p:blipFill>
          <a:blip r:embed="rId8"/>
          <a:stretch>
            <a:fillRect/>
          </a:stretch>
        </p:blipFill>
        <p:spPr>
          <a:xfrm>
            <a:off x="2164638" y="4495994"/>
            <a:ext cx="502405" cy="232595"/>
          </a:xfrm>
          <a:prstGeom prst="rect">
            <a:avLst/>
          </a:prstGeom>
        </p:spPr>
      </p:pic>
      <p:sp>
        <p:nvSpPr>
          <p:cNvPr id="33" name="Up-Down Arrow 32"/>
          <p:cNvSpPr/>
          <p:nvPr/>
        </p:nvSpPr>
        <p:spPr>
          <a:xfrm>
            <a:off x="5121094" y="2873483"/>
            <a:ext cx="333231" cy="6939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Up Arrow 33"/>
          <p:cNvSpPr/>
          <p:nvPr/>
        </p:nvSpPr>
        <p:spPr>
          <a:xfrm>
            <a:off x="8347243" y="2640169"/>
            <a:ext cx="783878" cy="157122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33000" y="428033"/>
            <a:ext cx="6000568" cy="523220"/>
          </a:xfrm>
          <a:prstGeom prst="rect">
            <a:avLst/>
          </a:prstGeom>
          <a:noFill/>
        </p:spPr>
        <p:txBody>
          <a:bodyPr wrap="square" rtlCol="0">
            <a:spAutoFit/>
          </a:bodyPr>
          <a:lstStyle/>
          <a:p>
            <a:r>
              <a:rPr lang="en-US" sz="2800" b="1" dirty="0" smtClean="0">
                <a:solidFill>
                  <a:schemeClr val="accent1">
                    <a:lumMod val="75000"/>
                  </a:schemeClr>
                </a:solidFill>
              </a:rPr>
              <a:t>File Server (Physical Architecture)</a:t>
            </a:r>
            <a:endParaRPr lang="en-US" sz="2800" b="1" dirty="0">
              <a:solidFill>
                <a:schemeClr val="accent1">
                  <a:lumMod val="75000"/>
                </a:schemeClr>
              </a:solidFill>
            </a:endParaRPr>
          </a:p>
        </p:txBody>
      </p:sp>
    </p:spTree>
    <p:extLst>
      <p:ext uri="{BB962C8B-B14F-4D97-AF65-F5344CB8AC3E}">
        <p14:creationId xmlns:p14="http://schemas.microsoft.com/office/powerpoint/2010/main" val="3699534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55962" y="1719613"/>
            <a:ext cx="1237595" cy="1383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427" y="2003228"/>
            <a:ext cx="2716520" cy="1886472"/>
          </a:xfrm>
          <a:prstGeom prst="rect">
            <a:avLst/>
          </a:prstGeom>
        </p:spPr>
      </p:pic>
      <p:pic>
        <p:nvPicPr>
          <p:cNvPr id="7" name="Picture 6"/>
          <p:cNvPicPr>
            <a:picLocks noChangeAspect="1"/>
          </p:cNvPicPr>
          <p:nvPr/>
        </p:nvPicPr>
        <p:blipFill>
          <a:blip r:embed="rId2"/>
          <a:stretch>
            <a:fillRect/>
          </a:stretch>
        </p:blipFill>
        <p:spPr>
          <a:xfrm>
            <a:off x="1458994" y="4359782"/>
            <a:ext cx="1237595" cy="138391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0527" y="992180"/>
            <a:ext cx="2111345" cy="2111345"/>
          </a:xfrm>
          <a:prstGeom prst="rect">
            <a:avLst/>
          </a:prstGeom>
        </p:spPr>
      </p:pic>
      <p:sp>
        <p:nvSpPr>
          <p:cNvPr id="11" name="TextBox 10"/>
          <p:cNvSpPr txBox="1"/>
          <p:nvPr/>
        </p:nvSpPr>
        <p:spPr>
          <a:xfrm>
            <a:off x="5081451" y="705394"/>
            <a:ext cx="2779351" cy="646331"/>
          </a:xfrm>
          <a:prstGeom prst="rect">
            <a:avLst/>
          </a:prstGeom>
          <a:noFill/>
        </p:spPr>
        <p:txBody>
          <a:bodyPr wrap="none" rtlCol="0">
            <a:spAutoFit/>
          </a:bodyPr>
          <a:lstStyle/>
          <a:p>
            <a:r>
              <a:rPr lang="en-US" dirty="0" smtClean="0"/>
              <a:t>Case 1</a:t>
            </a:r>
          </a:p>
          <a:p>
            <a:r>
              <a:rPr lang="en-US" dirty="0" smtClean="0"/>
              <a:t>File storing in central server</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4759" y="1913301"/>
            <a:ext cx="746088" cy="746088"/>
          </a:xfrm>
          <a:prstGeom prst="rect">
            <a:avLst/>
          </a:prstGeom>
        </p:spPr>
      </p:pic>
      <p:sp>
        <p:nvSpPr>
          <p:cNvPr id="13" name="TextBox 12"/>
          <p:cNvSpPr txBox="1"/>
          <p:nvPr/>
        </p:nvSpPr>
        <p:spPr>
          <a:xfrm>
            <a:off x="9692640" y="639483"/>
            <a:ext cx="1116331" cy="369332"/>
          </a:xfrm>
          <a:prstGeom prst="rect">
            <a:avLst/>
          </a:prstGeom>
          <a:noFill/>
        </p:spPr>
        <p:txBody>
          <a:bodyPr wrap="none" rtlCol="0">
            <a:spAutoFit/>
          </a:bodyPr>
          <a:lstStyle/>
          <a:p>
            <a:r>
              <a:rPr lang="en-US" dirty="0" smtClean="0"/>
              <a:t>File Saved</a:t>
            </a:r>
            <a:endParaRPr lang="en-US" dirty="0"/>
          </a:p>
        </p:txBody>
      </p:sp>
      <p:sp>
        <p:nvSpPr>
          <p:cNvPr id="14" name="TextBox 13"/>
          <p:cNvSpPr txBox="1"/>
          <p:nvPr/>
        </p:nvSpPr>
        <p:spPr>
          <a:xfrm>
            <a:off x="4655781" y="1308144"/>
            <a:ext cx="3446456" cy="369332"/>
          </a:xfrm>
          <a:prstGeom prst="rect">
            <a:avLst/>
          </a:prstGeom>
          <a:noFill/>
        </p:spPr>
        <p:txBody>
          <a:bodyPr wrap="none" rtlCol="0">
            <a:spAutoFit/>
          </a:bodyPr>
          <a:lstStyle/>
          <a:p>
            <a:r>
              <a:rPr lang="en-US" dirty="0" smtClean="0"/>
              <a:t>Case 2 File storing in local machine</a:t>
            </a:r>
            <a:endParaRPr lang="en-US" dirty="0"/>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7791" y="4359782"/>
            <a:ext cx="746088" cy="746088"/>
          </a:xfrm>
          <a:prstGeom prst="rect">
            <a:avLst/>
          </a:prstGeom>
        </p:spPr>
      </p:pic>
      <p:sp>
        <p:nvSpPr>
          <p:cNvPr id="16" name="TextBox 15"/>
          <p:cNvSpPr txBox="1"/>
          <p:nvPr/>
        </p:nvSpPr>
        <p:spPr>
          <a:xfrm>
            <a:off x="1974759" y="3990450"/>
            <a:ext cx="1122743" cy="369332"/>
          </a:xfrm>
          <a:prstGeom prst="rect">
            <a:avLst/>
          </a:prstGeom>
          <a:noFill/>
        </p:spPr>
        <p:txBody>
          <a:bodyPr wrap="none" rtlCol="0">
            <a:spAutoFit/>
          </a:bodyPr>
          <a:lstStyle/>
          <a:p>
            <a:r>
              <a:rPr lang="en-US" dirty="0" smtClean="0"/>
              <a:t>Save a file</a:t>
            </a:r>
            <a:endParaRPr lang="en-US" dirty="0"/>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1874" y="5123208"/>
            <a:ext cx="689429" cy="620486"/>
          </a:xfrm>
          <a:prstGeom prst="rect">
            <a:avLst/>
          </a:prstGeom>
        </p:spPr>
      </p:pic>
      <p:sp>
        <p:nvSpPr>
          <p:cNvPr id="18" name="TextBox 17"/>
          <p:cNvSpPr txBox="1"/>
          <p:nvPr/>
        </p:nvSpPr>
        <p:spPr>
          <a:xfrm>
            <a:off x="4040927" y="423223"/>
            <a:ext cx="3629520" cy="369332"/>
          </a:xfrm>
          <a:prstGeom prst="rect">
            <a:avLst/>
          </a:prstGeom>
          <a:noFill/>
        </p:spPr>
        <p:txBody>
          <a:bodyPr wrap="none" rtlCol="0">
            <a:spAutoFit/>
          </a:bodyPr>
          <a:lstStyle/>
          <a:p>
            <a:r>
              <a:rPr lang="en-US" dirty="0" smtClean="0"/>
              <a:t>Case 3 storing files in backup storage</a:t>
            </a:r>
            <a:endParaRPr lang="en-US" dirty="0"/>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8519" y="2220477"/>
            <a:ext cx="975360" cy="877824"/>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29057" y="4045095"/>
            <a:ext cx="2121550" cy="2121550"/>
          </a:xfrm>
          <a:prstGeom prst="rect">
            <a:avLst/>
          </a:prstGeom>
        </p:spPr>
      </p:pic>
      <p:sp>
        <p:nvSpPr>
          <p:cNvPr id="21" name="TextBox 20"/>
          <p:cNvSpPr txBox="1"/>
          <p:nvPr/>
        </p:nvSpPr>
        <p:spPr>
          <a:xfrm>
            <a:off x="10389832" y="3785937"/>
            <a:ext cx="1162691" cy="369332"/>
          </a:xfrm>
          <a:prstGeom prst="rect">
            <a:avLst/>
          </a:prstGeom>
          <a:noFill/>
        </p:spPr>
        <p:txBody>
          <a:bodyPr wrap="none" rtlCol="0">
            <a:spAutoFit/>
          </a:bodyPr>
          <a:lstStyle/>
          <a:p>
            <a:r>
              <a:rPr lang="en-US" dirty="0" smtClean="0"/>
              <a:t>File stored</a:t>
            </a:r>
            <a:endParaRPr lang="en-US" dirty="0"/>
          </a:p>
        </p:txBody>
      </p:sp>
    </p:spTree>
    <p:extLst>
      <p:ext uri="{BB962C8B-B14F-4D97-AF65-F5344CB8AC3E}">
        <p14:creationId xmlns:p14="http://schemas.microsoft.com/office/powerpoint/2010/main" val="226732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2.08333E-6 2.22222E-6 L -2.08333E-6 2.22222E-6 C 0.00104 0.00556 0.00182 0.01158 0.00313 0.01713 C 0.00443 0.02245 0.01029 0.03658 0.01172 0.03982 C 0.01367 0.04445 0.01654 0.05116 0.01927 0.05509 C 0.02018 0.05648 0.02135 0.05764 0.0224 0.05903 C 0.02826 0.07454 0.01875 0.05046 0.0332 0.07616 C 0.03893 0.08634 0.04036 0.08982 0.04818 0.09884 C 0.05026 0.10139 0.0526 0.1037 0.05456 0.10648 C 0.05677 0.10972 0.05898 0.11273 0.06107 0.11597 C 0.0625 0.11852 0.06367 0.12153 0.06523 0.12361 C 0.07526 0.13773 0.07383 0.13588 0.08138 0.14283 C 0.08203 0.14468 0.08255 0.14699 0.08346 0.14838 C 0.08971 0.15787 0.08698 0.15139 0.09206 0.15602 C 0.09401 0.15764 0.09557 0.16019 0.0974 0.16181 C 0.09922 0.16343 0.10104 0.16412 0.10286 0.16551 C 0.1043 0.16667 0.1056 0.16829 0.10703 0.16945 C 0.10807 0.17014 0.10925 0.1706 0.11029 0.1713 C 0.11211 0.17245 0.1138 0.17384 0.11563 0.17523 C 0.11875 0.17708 0.11979 0.17732 0.12318 0.17894 C 0.12917 0.1787 0.16497 0.1831 0.1832 0.17523 C 0.18425 0.17454 0.18529 0.17384 0.18633 0.17315 C 0.19167 0.16389 0.18737 0.17083 0.19284 0.16366 C 0.19714 0.1581 0.20143 0.15232 0.20573 0.14653 C 0.20716 0.14468 0.20872 0.14306 0.2099 0.14074 C 0.21289 0.13565 0.21289 0.13495 0.21641 0.13125 C 0.21771 0.12986 0.21927 0.12894 0.2207 0.12755 C 0.22292 0.12523 0.22461 0.1213 0.22708 0.11991 L 0.23359 0.11597 L 0.23359 0.11597 " pathEditMode="relative" ptsTypes="AAAAAAAAAAAAAAAAAAAAAAAAAAAAAA">
                                      <p:cBhvr>
                                        <p:cTn id="9" dur="2000" fill="hold"/>
                                        <p:tgtEl>
                                          <p:spTgt spid="12"/>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23359 0.11621 L 0.23359 0.11621 C 0.26041 0.13056 0.22877 0.11274 0.2539 0.1294 C 0.26002 0.13357 0.2625 0.13357 0.26888 0.13519 C 0.27174 0.13704 0.27448 0.13936 0.27747 0.14098 C 0.28672 0.14514 0.3013 0.14144 0.30846 0.14098 L 0.31705 0.13889 C 0.32096 0.1382 0.325 0.13843 0.3289 0.13704 C 0.33008 0.13658 0.33086 0.13357 0.33203 0.13334 C 0.33672 0.13172 0.3414 0.13218 0.34596 0.13126 C 0.36041 0.12894 0.35247 0.12848 0.37278 0.12385 C 0.41601 0.11343 0.38906 0.12246 0.41562 0.11413 C 0.4181 0.11343 0.42174 0.11251 0.42422 0.11042 C 0.45013 0.08959 0.42291 0.11251 0.43606 0.097 C 0.43698 0.09607 0.43815 0.09584 0.43919 0.09514 C 0.44101 0.09399 0.44297 0.09306 0.44453 0.09144 C 0.44791 0.08797 0.45078 0.08311 0.45416 0.07987 C 0.45651 0.07801 0.45937 0.07778 0.46172 0.07616 C 0.47513 0.06667 0.46575 0.07084 0.4789 0.05903 C 0.48164 0.05672 0.48463 0.05556 0.4875 0.05325 C 0.50156 0.0419 0.49987 0.04121 0.51211 0.03241 C 0.51419 0.03102 0.51653 0.03033 0.51849 0.02871 C 0.53724 0.01204 0.52343 0.02061 0.53242 0.01528 C 0.53346 0.01413 0.53463 0.01274 0.53567 0.01158 C 0.53854 0.00764 0.54088 0.00232 0.54427 7.77778E-6 C 0.56002 -0.01111 0.53763 0.0051 0.55599 -0.00949 C 0.55703 -0.01018 0.5582 -0.01041 0.55924 -0.01134 C 0.56106 -0.01296 0.56276 -0.01527 0.56458 -0.01712 C 0.56771 -0.02013 0.5694 -0.0206 0.57213 -0.02476 L 0.57643 -0.03217 L 0.57643 -0.03217 " pathEditMode="relative" ptsTypes="AAAAAAAAAAAAAAAAAAAAAAAAAAAAAAA">
                                      <p:cBhvr>
                                        <p:cTn id="13" dur="2000" fill="hold"/>
                                        <p:tgtEl>
                                          <p:spTgt spid="12"/>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10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nodeType="clickEffect">
                                  <p:stCondLst>
                                    <p:cond delay="0"/>
                                  </p:stCondLst>
                                  <p:childTnLst>
                                    <p:animMotion origin="layout" path="M 4.58333E-6 -5.92593E-6 L 4.58333E-6 -5.92593E-6 C 0.00312 0.00254 0.00651 0.00462 0.00963 0.00763 C 0.0112 0.00902 0.01211 0.01226 0.0138 0.01319 C 0.01653 0.01481 0.01953 0.01458 0.02239 0.01527 C 0.02356 0.01573 0.02461 0.0162 0.02565 0.01712 C 0.02682 0.01805 0.0276 0.02013 0.0289 0.02083 C 0.0306 0.02198 0.03242 0.02221 0.03424 0.02291 L 0.04388 0.02661 C 0.04531 0.02731 0.04674 0.02823 0.04817 0.02846 C 0.05495 0.03008 0.06849 0.0324 0.06849 0.0324 C 0.09166 0.04606 0.07773 0.03911 0.12955 0.03425 C 0.13151 0.03402 0.1332 0.03171 0.13489 0.03032 C 0.14062 0.02661 0.13737 0.03008 0.1457 0.02291 C 0.14674 0.02175 0.14765 0.0199 0.14883 0.01897 C 0.15091 0.01735 0.15325 0.01689 0.15534 0.01527 C 0.15755 0.01319 0.15963 0.01018 0.16172 0.00763 L 0.16497 0.0037 C 0.16731 -0.00186 0.16836 -0.00394 0.17031 -0.0095 C 0.17291 -0.01691 0.17356 -0.02038 0.17669 -0.02663 C 0.17799 -0.02941 0.17981 -0.03149 0.18099 -0.03427 C 0.18229 -0.03728 0.18294 -0.04098 0.18424 -0.04376 C 0.18646 -0.04862 0.18971 -0.05186 0.19166 -0.05718 C 0.19323 -0.06112 0.19544 -0.06714 0.19713 -0.07061 C 0.19948 -0.07524 0.20299 -0.07825 0.20455 -0.0838 C 0.20846 -0.09769 0.20455 -0.08566 0.21106 -0.09908 C 0.21575 -0.10904 0.21015 -0.10117 0.2164 -0.10857 C 0.21705 -0.11042 0.21771 -0.11251 0.21849 -0.11436 C 0.22513 -0.13079 0.21888 -0.11413 0.22383 -0.12755 C 0.22422 -0.1301 0.22435 -0.13288 0.225 -0.13519 C 0.22591 -0.13936 0.22747 -0.14167 0.22929 -0.14468 L 0.225 -0.15417 " pathEditMode="relative" ptsTypes="AAAAAAAAAAAAAAAAAAAAAAAAAAAAAAAA">
                                      <p:cBhvr>
                                        <p:cTn id="57" dur="2000" fill="hold"/>
                                        <p:tgtEl>
                                          <p:spTgt spid="15"/>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0.26185 -0.17778 L 0.26185 -0.17778 C 0.26459 -0.17408 0.26745 -0.17014 0.27031 -0.16644 C 0.27201 -0.16436 0.27396 -0.16297 0.27565 -0.16065 C 0.29805 -0.13241 0.27722 -0.15579 0.28959 -0.14352 C 0.29141 -0.1419 0.2931 -0.13936 0.29505 -0.13797 C 0.29675 -0.13658 0.29857 -0.13658 0.30039 -0.13588 C 0.30143 -0.13473 0.30235 -0.13311 0.30352 -0.13218 C 0.30612 -0.13033 0.31367 -0.12871 0.31537 -0.12824 C 0.31745 -0.12709 0.31953 -0.12547 0.32175 -0.12454 C 0.32422 -0.12361 0.32682 -0.12338 0.3293 -0.12269 C 0.33138 -0.12199 0.3336 -0.12153 0.33568 -0.12084 C 0.33828 -0.11968 0.34063 -0.11806 0.34323 -0.1169 C 0.34492 -0.11621 0.34675 -0.11574 0.34857 -0.11505 C 0.35 -0.11366 0.3513 -0.11204 0.35287 -0.11111 C 0.35638 -0.10949 0.36003 -0.10903 0.36354 -0.10741 C 0.36966 -0.10463 0.36641 -0.10602 0.37318 -0.10348 C 0.39857 -0.10417 0.42396 -0.10371 0.44922 -0.10556 C 0.45117 -0.10556 0.45287 -0.10834 0.45469 -0.10926 C 0.45599 -0.11019 0.45755 -0.11042 0.45886 -0.11111 C 0.46524 -0.11505 0.46419 -0.11551 0.4707 -0.12084 C 0.47175 -0.12153 0.47292 -0.12176 0.47396 -0.12269 C 0.47761 -0.12616 0.48086 -0.13079 0.48464 -0.13403 C 0.50078 -0.14838 0.4806 -0.13079 0.49857 -0.14561 C 0.50078 -0.14723 0.50274 -0.14954 0.50495 -0.15116 C 0.50781 -0.15324 0.51081 -0.1544 0.51354 -0.15695 C 0.51628 -0.15949 0.51849 -0.16366 0.5211 -0.16644 C 0.52487 -0.17061 0.52878 -0.17315 0.53281 -0.17593 C 0.54232 -0.19283 0.53802 -0.18727 0.54466 -0.19491 C 0.54531 -0.19699 0.54597 -0.19908 0.54675 -0.2007 C 0.55365 -0.21528 0.54675 -0.19792 0.55209 -0.21204 C 0.55417 -0.22338 0.55156 -0.21297 0.55638 -0.22176 C 0.55768 -0.22385 0.5586 -0.22686 0.55964 -0.2294 C 0.56211 -0.24676 0.5586 -0.22871 0.56393 -0.24074 C 0.56459 -0.24236 0.56445 -0.24468 0.56498 -0.24653 C 0.56628 -0.25047 0.56758 -0.2544 0.56927 -0.25787 C 0.57591 -0.27223 0.57318 -0.26505 0.57787 -0.27871 C 0.57852 -0.28403 0.57904 -0.28982 0.58112 -0.29399 C 0.5819 -0.29584 0.5832 -0.29653 0.58425 -0.29792 C 0.58464 -0.29977 0.5849 -0.30186 0.58529 -0.30348 C 0.58672 -0.3088 0.5888 -0.31343 0.58959 -0.31875 C 0.59037 -0.32315 0.59128 -0.32755 0.5918 -0.33218 C 0.59193 -0.33403 0.5918 -0.33588 0.5918 -0.33774 L 0.5918 -0.33774 " pathEditMode="relative" ptsTypes="AAAAAAAAAAAAAAAAAAAAAAAAAAAAAAAAAAAAAAAAAAAA">
                                      <p:cBhvr>
                                        <p:cTn id="61" dur="2000" fill="hold"/>
                                        <p:tgtEl>
                                          <p:spTgt spid="15"/>
                                        </p:tgtEl>
                                        <p:attrNameLst>
                                          <p:attrName>ppt_x</p:attrName>
                                          <p:attrName>ppt_y</p:attrName>
                                        </p:attrNameLst>
                                      </p:cBhvr>
                                    </p:animMotion>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0" presetClass="path" presetSubtype="0" accel="50000" decel="50000" fill="hold" nodeType="clickEffect">
                                  <p:stCondLst>
                                    <p:cond delay="0"/>
                                  </p:stCondLst>
                                  <p:childTnLst>
                                    <p:animMotion origin="layout" path="M 2.29167E-6 -7.40741E-7 L 2.29167E-6 -7.40741E-7 C 0.00352 0.00115 0.00703 0.00254 0.01068 0.0037 C 0.0168 0.00555 0.02253 0.00648 0.02891 0.00764 C 0.04531 0.00694 0.06172 0.0074 0.07812 0.00555 C 0.08047 0.00532 0.08242 0.00277 0.08463 0.00185 C 0.08698 0.00069 0.08958 0.00046 0.09206 -7.40741E-7 C 0.10325 -0.0132 0.08594 0.00671 0.09961 -0.00764 C 0.10182 -0.01019 0.10365 -0.0132 0.10599 -0.01528 C 0.10807 -0.01713 0.1125 -0.01922 0.1125 -0.01922 C 0.11536 -0.02315 0.11875 -0.02801 0.12213 -0.03056 C 0.12344 -0.03172 0.125 -0.03195 0.1263 -0.03241 C 0.14193 -0.04908 0.12266 -0.02801 0.13607 -0.04398 C 0.14075 -0.04954 0.1431 -0.0507 0.14779 -0.05718 C 0.1543 -0.06667 0.14948 -0.06273 0.15534 -0.06875 C 0.15664 -0.07014 0.1582 -0.07107 0.15963 -0.07246 C 0.16107 -0.07408 0.16237 -0.07662 0.1638 -0.07824 C 0.16484 -0.07917 0.16615 -0.07917 0.16706 -0.0801 C 0.16927 -0.08241 0.17122 -0.08565 0.17357 -0.08773 C 0.18698 -0.09977 0.20664 -0.11574 0.22174 -0.12014 L 0.22812 -0.12199 C 0.23542 -0.13056 0.22656 -0.12107 0.23672 -0.12778 C 0.23893 -0.12917 0.24115 -0.13125 0.2431 -0.13357 C 0.24531 -0.13588 0.24713 -0.13935 0.24961 -0.14098 C 0.25638 -0.14584 0.25859 -0.14699 0.26562 -0.15625 C 0.26706 -0.15834 0.26836 -0.16042 0.26992 -0.16204 C 0.27096 -0.16297 0.27213 -0.16297 0.27318 -0.16389 C 0.27435 -0.16505 0.27526 -0.16644 0.2763 -0.16783 C 0.27604 -0.17547 0.27591 -0.1831 0.27526 -0.19074 C 0.27513 -0.1926 0.27435 -0.19445 0.27422 -0.1963 C 0.27396 -0.20209 0.27422 -0.20787 0.27422 -0.21343 L 0.27422 -0.21343 L 0.27096 -0.21528 " pathEditMode="relative" ptsTypes="AAAAAAAAAAAAAAAAAAAAAAAAAAAAAAAAA">
                                      <p:cBhvr>
                                        <p:cTn id="77" dur="2000" fill="hold"/>
                                        <p:tgtEl>
                                          <p:spTgt spid="15"/>
                                        </p:tgtEl>
                                        <p:attrNameLst>
                                          <p:attrName>ppt_x</p:attrName>
                                          <p:attrName>ppt_y</p:attrName>
                                        </p:attrNameLst>
                                      </p:cBhvr>
                                    </p:animMotion>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27096 -0.21528 L 0.27096 -0.21528 C 0.27344 -0.21088 0.27617 -0.20695 0.27838 -0.20209 C 0.27917 -0.20047 0.27877 -0.19792 0.27943 -0.1963 C 0.2806 -0.19352 0.28242 -0.19144 0.28372 -0.18866 C 0.28529 -0.18565 0.28646 -0.18218 0.28802 -0.17917 C 0.28932 -0.17639 0.29101 -0.17431 0.29232 -0.17153 C 0.29349 -0.16922 0.2944 -0.16644 0.29557 -0.16389 C 0.29648 -0.16181 0.29779 -0.16019 0.2987 -0.15834 C 0.29987 -0.15579 0.30078 -0.15301 0.30195 -0.1507 C 0.30417 -0.14607 0.30794 -0.14051 0.31055 -0.13727 C 0.31224 -0.13519 0.31419 -0.1338 0.31588 -0.13148 C 0.31706 -0.12986 0.3181 -0.12801 0.31914 -0.12593 C 0.31992 -0.12408 0.32031 -0.12153 0.32122 -0.12014 C 0.32279 -0.11783 0.32474 -0.11598 0.32656 -0.11436 C 0.33802 -0.10417 0.31784 -0.12547 0.33515 -0.1088 C 0.33737 -0.10648 0.33945 -0.10371 0.34154 -0.10116 C 0.34271 -0.09977 0.34362 -0.09838 0.34479 -0.09723 C 0.34765 -0.09468 0.35078 -0.09283 0.35338 -0.08959 C 0.35443 -0.08843 0.3556 -0.08704 0.35664 -0.08588 C 0.35807 -0.08403 0.35937 -0.08172 0.36094 -0.0801 C 0.36224 -0.07871 0.3638 -0.07778 0.3651 -0.07639 C 0.3681 -0.07269 0.37031 -0.0669 0.3737 -0.06482 C 0.37487 -0.06412 0.37591 -0.06366 0.37695 -0.06297 C 0.37838 -0.06181 0.37969 -0.06019 0.38125 -0.05926 C 0.38255 -0.05834 0.38411 -0.05787 0.38555 -0.05718 L 0.39414 -0.04954 C 0.39557 -0.04838 0.397 -0.04723 0.39844 -0.04584 C 0.40013 -0.04398 0.40182 -0.04167 0.40377 -0.04005 C 0.40469 -0.03912 0.40586 -0.03889 0.4069 -0.0382 C 0.40846 -0.03704 0.40989 -0.03588 0.4112 -0.03426 C 0.41276 -0.03264 0.41393 -0.02986 0.41549 -0.02871 C 0.41719 -0.02732 0.41914 -0.02732 0.42083 -0.02686 C 0.43659 -0.01273 0.41901 -0.02801 0.43268 -0.01713 C 0.43411 -0.01598 0.43542 -0.01436 0.43698 -0.01343 C 0.43971 -0.01181 0.44557 -0.00949 0.44557 -0.00949 C 0.44661 -0.00834 0.44752 -0.00648 0.4487 -0.00579 C 0.45221 -0.00394 0.45937 -0.00209 0.45937 -0.00209 C 0.46055 -0.0007 0.46146 0.00092 0.46263 0.00185 C 0.46614 0.00463 0.47578 0.00532 0.4776 0.00555 C 0.48242 0.00902 0.48268 0.00972 0.48724 0.01134 C 0.48945 0.01203 0.49154 0.01273 0.49375 0.01319 C 0.49622 0.01389 0.4987 0.01435 0.50117 0.01527 C 0.50417 0.0162 0.50703 0.01713 0.50976 0.01898 C 0.51159 0.02014 0.51328 0.02222 0.5151 0.02268 C 0.51862 0.02407 0.52226 0.02407 0.52591 0.02477 C 0.53815 0.02916 0.52292 0.02384 0.53984 0.02847 C 0.54154 0.02893 0.54336 0.03009 0.54518 0.03032 C 0.55195 0.03148 0.55872 0.03171 0.56549 0.0324 C 0.57825 0.03518 0.57122 0.03426 0.58698 0.03426 L 0.58698 0.03426 " pathEditMode="relative" ptsTypes="AAAAAAAAAAAAAAAAAAAAAAAAAAAAAAAAAAAAAAAAAAAAAAAAAAA">
                                      <p:cBhvr>
                                        <p:cTn id="81" dur="2000" fill="hold"/>
                                        <p:tgtEl>
                                          <p:spTgt spid="15"/>
                                        </p:tgtEl>
                                        <p:attrNameLst>
                                          <p:attrName>ppt_x</p:attrName>
                                          <p:attrName>ppt_y</p:attrName>
                                        </p:attrNameLst>
                                      </p:cBhvr>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build="allAtOnce"/>
      <p:bldP spid="14" grpId="0"/>
      <p:bldP spid="14" grpId="1"/>
      <p:bldP spid="18"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Web</a:t>
            </a:r>
            <a:br>
              <a:rPr lang="en-US" sz="9600" dirty="0" smtClean="0">
                <a:solidFill>
                  <a:srgbClr val="12ABDB"/>
                </a:solidFill>
              </a:rPr>
            </a:br>
            <a:r>
              <a:rPr lang="en-US" sz="9600" dirty="0" smtClean="0">
                <a:solidFill>
                  <a:srgbClr val="12ABDB"/>
                </a:solidFill>
              </a:rPr>
              <a:t>Server</a:t>
            </a:r>
            <a:endParaRPr lang="en-US" sz="9600" dirty="0">
              <a:solidFill>
                <a:srgbClr val="12ABDB"/>
              </a:solidFill>
            </a:endParaRPr>
          </a:p>
        </p:txBody>
      </p:sp>
    </p:spTree>
    <p:extLst>
      <p:ext uri="{BB962C8B-B14F-4D97-AF65-F5344CB8AC3E}">
        <p14:creationId xmlns:p14="http://schemas.microsoft.com/office/powerpoint/2010/main" val="45702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039" y="5227347"/>
            <a:ext cx="1171710" cy="8768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778" y="5281180"/>
            <a:ext cx="1197467" cy="896144"/>
          </a:xfrm>
          <a:prstGeom prst="rect">
            <a:avLst/>
          </a:prstGeom>
        </p:spPr>
      </p:pic>
      <p:sp>
        <p:nvSpPr>
          <p:cNvPr id="5" name="Rectangle 4"/>
          <p:cNvSpPr/>
          <p:nvPr/>
        </p:nvSpPr>
        <p:spPr>
          <a:xfrm>
            <a:off x="1983347" y="4906850"/>
            <a:ext cx="3142446" cy="11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9644" y="4594061"/>
            <a:ext cx="878178" cy="609846"/>
          </a:xfrm>
          <a:prstGeom prst="rect">
            <a:avLst/>
          </a:prstGeom>
        </p:spPr>
      </p:pic>
      <p:pic>
        <p:nvPicPr>
          <p:cNvPr id="7" name="Picture 6"/>
          <p:cNvPicPr>
            <a:picLocks noChangeAspect="1"/>
          </p:cNvPicPr>
          <p:nvPr/>
        </p:nvPicPr>
        <p:blipFill>
          <a:blip r:embed="rId5"/>
          <a:stretch>
            <a:fillRect/>
          </a:stretch>
        </p:blipFill>
        <p:spPr>
          <a:xfrm>
            <a:off x="7807822" y="5424425"/>
            <a:ext cx="877900" cy="60965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832" y="4466220"/>
            <a:ext cx="777945" cy="159532"/>
          </a:xfrm>
          <a:prstGeom prst="rect">
            <a:avLst/>
          </a:prstGeom>
        </p:spPr>
      </p:pic>
      <p:pic>
        <p:nvPicPr>
          <p:cNvPr id="9" name="Picture 8"/>
          <p:cNvPicPr>
            <a:picLocks noChangeAspect="1"/>
          </p:cNvPicPr>
          <p:nvPr/>
        </p:nvPicPr>
        <p:blipFill>
          <a:blip r:embed="rId7"/>
          <a:stretch>
            <a:fillRect/>
          </a:stretch>
        </p:blipFill>
        <p:spPr>
          <a:xfrm>
            <a:off x="3864738" y="4486631"/>
            <a:ext cx="939890" cy="1932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2832" y="3809509"/>
            <a:ext cx="611747" cy="344108"/>
          </a:xfrm>
          <a:prstGeom prst="rect">
            <a:avLst/>
          </a:prstGeom>
        </p:spPr>
      </p:pic>
      <p:pic>
        <p:nvPicPr>
          <p:cNvPr id="11" name="Picture 10"/>
          <p:cNvPicPr>
            <a:picLocks noChangeAspect="1"/>
          </p:cNvPicPr>
          <p:nvPr/>
        </p:nvPicPr>
        <p:blipFill>
          <a:blip r:embed="rId9"/>
          <a:stretch>
            <a:fillRect/>
          </a:stretch>
        </p:blipFill>
        <p:spPr>
          <a:xfrm>
            <a:off x="3864738" y="3768609"/>
            <a:ext cx="609653" cy="34140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5793" y="3042344"/>
            <a:ext cx="533305" cy="1263091"/>
          </a:xfrm>
          <a:prstGeom prst="rect">
            <a:avLst/>
          </a:prstGeom>
        </p:spPr>
      </p:pic>
      <p:pic>
        <p:nvPicPr>
          <p:cNvPr id="13" name="Picture 12"/>
          <p:cNvPicPr>
            <a:picLocks noChangeAspect="1"/>
          </p:cNvPicPr>
          <p:nvPr/>
        </p:nvPicPr>
        <p:blipFill>
          <a:blip r:embed="rId11"/>
          <a:stretch>
            <a:fillRect/>
          </a:stretch>
        </p:blipFill>
        <p:spPr>
          <a:xfrm>
            <a:off x="6929644" y="1774972"/>
            <a:ext cx="2262902" cy="1267372"/>
          </a:xfrm>
          <a:prstGeom prst="rect">
            <a:avLst/>
          </a:prstGeom>
        </p:spPr>
      </p:pic>
      <p:pic>
        <p:nvPicPr>
          <p:cNvPr id="14" name="Picture 13"/>
          <p:cNvPicPr>
            <a:picLocks noChangeAspect="1"/>
          </p:cNvPicPr>
          <p:nvPr/>
        </p:nvPicPr>
        <p:blipFill>
          <a:blip r:embed="rId5"/>
          <a:stretch>
            <a:fillRect/>
          </a:stretch>
        </p:blipFill>
        <p:spPr>
          <a:xfrm>
            <a:off x="2295075" y="722592"/>
            <a:ext cx="907536" cy="769172"/>
          </a:xfrm>
          <a:prstGeom prst="rect">
            <a:avLst/>
          </a:prstGeom>
        </p:spPr>
      </p:pic>
      <p:cxnSp>
        <p:nvCxnSpPr>
          <p:cNvPr id="16" name="Straight Connector 15"/>
          <p:cNvCxnSpPr>
            <a:endCxn id="4" idx="0"/>
          </p:cNvCxnSpPr>
          <p:nvPr/>
        </p:nvCxnSpPr>
        <p:spPr>
          <a:xfrm>
            <a:off x="4334683" y="5022761"/>
            <a:ext cx="37829" cy="25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3" idx="0"/>
          </p:cNvCxnSpPr>
          <p:nvPr/>
        </p:nvCxnSpPr>
        <p:spPr>
          <a:xfrm>
            <a:off x="2736894" y="5022761"/>
            <a:ext cx="0" cy="204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p:cNvCxnSpPr>
          <p:nvPr/>
        </p:nvCxnSpPr>
        <p:spPr>
          <a:xfrm>
            <a:off x="4804628" y="4583231"/>
            <a:ext cx="2291631" cy="194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p:cNvCxnSpPr>
          <p:nvPr/>
        </p:nvCxnSpPr>
        <p:spPr>
          <a:xfrm>
            <a:off x="4804628" y="4583231"/>
            <a:ext cx="3103000" cy="1146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2"/>
          </p:cNvCxnSpPr>
          <p:nvPr/>
        </p:nvCxnSpPr>
        <p:spPr>
          <a:xfrm flipH="1">
            <a:off x="2611804" y="4625752"/>
            <a:ext cx="1" cy="281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4334683" y="4679831"/>
            <a:ext cx="0" cy="22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3"/>
          </p:cNvCxnSpPr>
          <p:nvPr/>
        </p:nvCxnSpPr>
        <p:spPr>
          <a:xfrm flipV="1">
            <a:off x="3000777" y="4110015"/>
            <a:ext cx="863960" cy="435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9" idx="1"/>
          </p:cNvCxnSpPr>
          <p:nvPr/>
        </p:nvCxnSpPr>
        <p:spPr>
          <a:xfrm>
            <a:off x="2834579" y="4110015"/>
            <a:ext cx="1030159" cy="473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0"/>
          </p:cNvCxnSpPr>
          <p:nvPr/>
        </p:nvCxnSpPr>
        <p:spPr>
          <a:xfrm flipV="1">
            <a:off x="2528706" y="3361386"/>
            <a:ext cx="2597087" cy="448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34683" y="3451538"/>
            <a:ext cx="791110" cy="357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795493" y="2859110"/>
            <a:ext cx="1416676" cy="726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80951" y="1513148"/>
            <a:ext cx="2563845" cy="259629"/>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2"/>
          <a:stretch>
            <a:fillRect/>
          </a:stretch>
        </p:blipFill>
        <p:spPr>
          <a:xfrm>
            <a:off x="2681868" y="1587025"/>
            <a:ext cx="908383" cy="768163"/>
          </a:xfrm>
          <a:prstGeom prst="rect">
            <a:avLst/>
          </a:prstGeom>
        </p:spPr>
      </p:pic>
      <p:sp>
        <p:nvSpPr>
          <p:cNvPr id="46" name="Right Bracket 45"/>
          <p:cNvSpPr/>
          <p:nvPr/>
        </p:nvSpPr>
        <p:spPr>
          <a:xfrm>
            <a:off x="4369937" y="1026210"/>
            <a:ext cx="356216" cy="81610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6663" y="797313"/>
            <a:ext cx="1772777" cy="1772777"/>
          </a:xfrm>
          <a:prstGeom prst="rect">
            <a:avLst/>
          </a:prstGeom>
        </p:spPr>
      </p:pic>
      <p:cxnSp>
        <p:nvCxnSpPr>
          <p:cNvPr id="49" name="Straight Connector 48"/>
          <p:cNvCxnSpPr/>
          <p:nvPr/>
        </p:nvCxnSpPr>
        <p:spPr>
          <a:xfrm>
            <a:off x="1604589" y="1205363"/>
            <a:ext cx="808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771906" y="1981164"/>
            <a:ext cx="976937" cy="883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31224" y="4572751"/>
            <a:ext cx="1270415" cy="369332"/>
          </a:xfrm>
          <a:prstGeom prst="rect">
            <a:avLst/>
          </a:prstGeom>
          <a:noFill/>
        </p:spPr>
        <p:txBody>
          <a:bodyPr wrap="square" rtlCol="0">
            <a:spAutoFit/>
          </a:bodyPr>
          <a:lstStyle/>
          <a:p>
            <a:r>
              <a:rPr lang="en-US" dirty="0" smtClean="0"/>
              <a:t>DNS server</a:t>
            </a:r>
            <a:endParaRPr lang="en-US" dirty="0"/>
          </a:p>
        </p:txBody>
      </p:sp>
      <p:sp>
        <p:nvSpPr>
          <p:cNvPr id="55" name="TextBox 54"/>
          <p:cNvSpPr txBox="1"/>
          <p:nvPr/>
        </p:nvSpPr>
        <p:spPr>
          <a:xfrm>
            <a:off x="8685722" y="5859887"/>
            <a:ext cx="1338508" cy="369332"/>
          </a:xfrm>
          <a:prstGeom prst="rect">
            <a:avLst/>
          </a:prstGeom>
          <a:noFill/>
        </p:spPr>
        <p:txBody>
          <a:bodyPr wrap="none" rtlCol="0">
            <a:spAutoFit/>
          </a:bodyPr>
          <a:lstStyle/>
          <a:p>
            <a:r>
              <a:rPr lang="en-US" dirty="0" smtClean="0"/>
              <a:t>Proxy server</a:t>
            </a:r>
            <a:endParaRPr lang="en-US" dirty="0"/>
          </a:p>
        </p:txBody>
      </p:sp>
      <p:sp>
        <p:nvSpPr>
          <p:cNvPr id="56" name="TextBox 55"/>
          <p:cNvSpPr txBox="1"/>
          <p:nvPr/>
        </p:nvSpPr>
        <p:spPr>
          <a:xfrm>
            <a:off x="2371019" y="6039691"/>
            <a:ext cx="784830" cy="369332"/>
          </a:xfrm>
          <a:prstGeom prst="rect">
            <a:avLst/>
          </a:prstGeom>
          <a:noFill/>
        </p:spPr>
        <p:txBody>
          <a:bodyPr wrap="none" rtlCol="0">
            <a:spAutoFit/>
          </a:bodyPr>
          <a:lstStyle/>
          <a:p>
            <a:r>
              <a:rPr lang="en-US" dirty="0" smtClean="0"/>
              <a:t>Host 1</a:t>
            </a:r>
            <a:endParaRPr lang="en-US" dirty="0"/>
          </a:p>
        </p:txBody>
      </p:sp>
      <p:sp>
        <p:nvSpPr>
          <p:cNvPr id="57" name="TextBox 56"/>
          <p:cNvSpPr txBox="1"/>
          <p:nvPr/>
        </p:nvSpPr>
        <p:spPr>
          <a:xfrm>
            <a:off x="4033749" y="6086536"/>
            <a:ext cx="784830" cy="369332"/>
          </a:xfrm>
          <a:prstGeom prst="rect">
            <a:avLst/>
          </a:prstGeom>
          <a:noFill/>
        </p:spPr>
        <p:txBody>
          <a:bodyPr wrap="none" rtlCol="0">
            <a:spAutoFit/>
          </a:bodyPr>
          <a:lstStyle/>
          <a:p>
            <a:r>
              <a:rPr lang="en-US" dirty="0" smtClean="0"/>
              <a:t>Host 2</a:t>
            </a:r>
            <a:endParaRPr lang="en-US" dirty="0"/>
          </a:p>
        </p:txBody>
      </p:sp>
      <p:sp>
        <p:nvSpPr>
          <p:cNvPr id="59" name="TextBox 58"/>
          <p:cNvSpPr txBox="1"/>
          <p:nvPr/>
        </p:nvSpPr>
        <p:spPr>
          <a:xfrm>
            <a:off x="8157372" y="3032875"/>
            <a:ext cx="1215397" cy="369332"/>
          </a:xfrm>
          <a:prstGeom prst="rect">
            <a:avLst/>
          </a:prstGeom>
          <a:noFill/>
        </p:spPr>
        <p:txBody>
          <a:bodyPr wrap="none" rtlCol="0">
            <a:spAutoFit/>
          </a:bodyPr>
          <a:lstStyle/>
          <a:p>
            <a:r>
              <a:rPr lang="en-US" dirty="0" smtClean="0"/>
              <a:t>Mpls cloud</a:t>
            </a:r>
            <a:endParaRPr lang="en-US" dirty="0"/>
          </a:p>
        </p:txBody>
      </p:sp>
      <p:sp>
        <p:nvSpPr>
          <p:cNvPr id="61" name="TextBox 60"/>
          <p:cNvSpPr txBox="1"/>
          <p:nvPr/>
        </p:nvSpPr>
        <p:spPr>
          <a:xfrm>
            <a:off x="2260374" y="2321637"/>
            <a:ext cx="1308628" cy="369332"/>
          </a:xfrm>
          <a:prstGeom prst="rect">
            <a:avLst/>
          </a:prstGeom>
          <a:noFill/>
        </p:spPr>
        <p:txBody>
          <a:bodyPr wrap="none" rtlCol="0">
            <a:spAutoFit/>
          </a:bodyPr>
          <a:lstStyle/>
          <a:p>
            <a:r>
              <a:rPr lang="en-US" dirty="0" smtClean="0"/>
              <a:t>web servers</a:t>
            </a:r>
            <a:endParaRPr lang="en-US" dirty="0"/>
          </a:p>
        </p:txBody>
      </p:sp>
      <p:sp>
        <p:nvSpPr>
          <p:cNvPr id="62" name="TextBox 61"/>
          <p:cNvSpPr txBox="1"/>
          <p:nvPr/>
        </p:nvSpPr>
        <p:spPr>
          <a:xfrm>
            <a:off x="3469956" y="361749"/>
            <a:ext cx="5842888" cy="461665"/>
          </a:xfrm>
          <a:prstGeom prst="rect">
            <a:avLst/>
          </a:prstGeom>
          <a:noFill/>
        </p:spPr>
        <p:txBody>
          <a:bodyPr wrap="square" rtlCol="0">
            <a:spAutoFit/>
          </a:bodyPr>
          <a:lstStyle/>
          <a:p>
            <a:r>
              <a:rPr lang="en-US" sz="2400" b="1" dirty="0" smtClean="0">
                <a:solidFill>
                  <a:schemeClr val="accent1">
                    <a:lumMod val="75000"/>
                  </a:schemeClr>
                </a:solidFill>
              </a:rPr>
              <a:t>Web </a:t>
            </a:r>
            <a:r>
              <a:rPr lang="en-US" sz="2400" b="1" dirty="0">
                <a:solidFill>
                  <a:schemeClr val="accent1">
                    <a:lumMod val="75000"/>
                  </a:schemeClr>
                </a:solidFill>
              </a:rPr>
              <a:t>S</a:t>
            </a:r>
            <a:r>
              <a:rPr lang="en-US" sz="2400" b="1" dirty="0" smtClean="0">
                <a:solidFill>
                  <a:schemeClr val="accent1">
                    <a:lumMod val="75000"/>
                  </a:schemeClr>
                </a:solidFill>
              </a:rPr>
              <a:t>erver (Logical Architecture)</a:t>
            </a:r>
            <a:endParaRPr lang="en-US" sz="2400" b="1" dirty="0">
              <a:solidFill>
                <a:schemeClr val="accent1">
                  <a:lumMod val="75000"/>
                </a:schemeClr>
              </a:solidFill>
            </a:endParaRPr>
          </a:p>
        </p:txBody>
      </p:sp>
      <p:sp>
        <p:nvSpPr>
          <p:cNvPr id="2" name="Rectangle 1"/>
          <p:cNvSpPr/>
          <p:nvPr/>
        </p:nvSpPr>
        <p:spPr>
          <a:xfrm>
            <a:off x="3303652" y="1061415"/>
            <a:ext cx="711000" cy="1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Apache App</a:t>
            </a:r>
            <a:endParaRPr lang="en-US" sz="800" dirty="0"/>
          </a:p>
        </p:txBody>
      </p:sp>
      <p:sp>
        <p:nvSpPr>
          <p:cNvPr id="27" name="Rectangle 26"/>
          <p:cNvSpPr/>
          <p:nvPr/>
        </p:nvSpPr>
        <p:spPr>
          <a:xfrm>
            <a:off x="3308332" y="1254649"/>
            <a:ext cx="711000" cy="180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OS</a:t>
            </a:r>
            <a:endParaRPr lang="en-US" sz="800" dirty="0"/>
          </a:p>
        </p:txBody>
      </p:sp>
      <p:sp>
        <p:nvSpPr>
          <p:cNvPr id="29" name="Rectangle 28"/>
          <p:cNvSpPr/>
          <p:nvPr/>
        </p:nvSpPr>
        <p:spPr>
          <a:xfrm>
            <a:off x="3390937" y="1724345"/>
            <a:ext cx="765681" cy="203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Apache app</a:t>
            </a:r>
            <a:endParaRPr lang="en-US" sz="800" dirty="0"/>
          </a:p>
        </p:txBody>
      </p:sp>
      <p:sp>
        <p:nvSpPr>
          <p:cNvPr id="33" name="Rectangle 32"/>
          <p:cNvSpPr/>
          <p:nvPr/>
        </p:nvSpPr>
        <p:spPr>
          <a:xfrm>
            <a:off x="3404106" y="1964978"/>
            <a:ext cx="784595"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OS</a:t>
            </a:r>
            <a:endParaRPr lang="en-US" sz="800" dirty="0"/>
          </a:p>
        </p:txBody>
      </p:sp>
      <p:sp>
        <p:nvSpPr>
          <p:cNvPr id="35" name="Rectangle 34"/>
          <p:cNvSpPr/>
          <p:nvPr/>
        </p:nvSpPr>
        <p:spPr>
          <a:xfrm>
            <a:off x="3293264" y="887200"/>
            <a:ext cx="386366" cy="143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t>vH</a:t>
            </a:r>
            <a:endParaRPr lang="en-US" sz="800" dirty="0"/>
          </a:p>
        </p:txBody>
      </p:sp>
      <p:sp>
        <p:nvSpPr>
          <p:cNvPr id="37" name="Rectangle 36"/>
          <p:cNvSpPr/>
          <p:nvPr/>
        </p:nvSpPr>
        <p:spPr>
          <a:xfrm>
            <a:off x="3679630" y="875853"/>
            <a:ext cx="342315" cy="157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VH</a:t>
            </a:r>
            <a:endParaRPr lang="en-US" sz="800" dirty="0"/>
          </a:p>
        </p:txBody>
      </p:sp>
      <p:sp>
        <p:nvSpPr>
          <p:cNvPr id="39" name="Rectangle 38"/>
          <p:cNvSpPr/>
          <p:nvPr/>
        </p:nvSpPr>
        <p:spPr>
          <a:xfrm>
            <a:off x="3380916" y="1570625"/>
            <a:ext cx="353966" cy="11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VH</a:t>
            </a:r>
            <a:endParaRPr lang="en-US" sz="800" dirty="0"/>
          </a:p>
        </p:txBody>
      </p:sp>
      <p:sp>
        <p:nvSpPr>
          <p:cNvPr id="41" name="Rectangle 40"/>
          <p:cNvSpPr/>
          <p:nvPr/>
        </p:nvSpPr>
        <p:spPr>
          <a:xfrm>
            <a:off x="3786825" y="1570625"/>
            <a:ext cx="336958" cy="11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VH</a:t>
            </a:r>
            <a:endParaRPr lang="en-US" sz="800" dirty="0"/>
          </a:p>
        </p:txBody>
      </p:sp>
      <p:pic>
        <p:nvPicPr>
          <p:cNvPr id="45" name="Picture 44"/>
          <p:cNvPicPr>
            <a:picLocks noChangeAspect="1"/>
          </p:cNvPicPr>
          <p:nvPr/>
        </p:nvPicPr>
        <p:blipFill>
          <a:blip r:embed="rId14"/>
          <a:stretch>
            <a:fillRect/>
          </a:stretch>
        </p:blipFill>
        <p:spPr>
          <a:xfrm>
            <a:off x="4195375" y="1763127"/>
            <a:ext cx="274344" cy="164606"/>
          </a:xfrm>
          <a:prstGeom prst="rect">
            <a:avLst/>
          </a:prstGeom>
        </p:spPr>
      </p:pic>
      <p:sp>
        <p:nvSpPr>
          <p:cNvPr id="48" name="Rectangle 47"/>
          <p:cNvSpPr/>
          <p:nvPr/>
        </p:nvSpPr>
        <p:spPr>
          <a:xfrm>
            <a:off x="9354976" y="3361386"/>
            <a:ext cx="2331076" cy="62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Virtual Hosting</a:t>
            </a:r>
            <a:endParaRPr lang="en-US" dirty="0"/>
          </a:p>
        </p:txBody>
      </p:sp>
    </p:spTree>
    <p:extLst>
      <p:ext uri="{BB962C8B-B14F-4D97-AF65-F5344CB8AC3E}">
        <p14:creationId xmlns:p14="http://schemas.microsoft.com/office/powerpoint/2010/main" val="1409821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37" y="3866063"/>
            <a:ext cx="1657581" cy="1590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49" y="3786390"/>
            <a:ext cx="724001" cy="1714739"/>
          </a:xfrm>
          <a:prstGeom prst="rect">
            <a:avLst/>
          </a:prstGeom>
        </p:spPr>
      </p:pic>
      <p:pic>
        <p:nvPicPr>
          <p:cNvPr id="8" name="Picture 7"/>
          <p:cNvPicPr>
            <a:picLocks noChangeAspect="1"/>
          </p:cNvPicPr>
          <p:nvPr/>
        </p:nvPicPr>
        <p:blipFill>
          <a:blip r:embed="rId4"/>
          <a:stretch>
            <a:fillRect/>
          </a:stretch>
        </p:blipFill>
        <p:spPr>
          <a:xfrm>
            <a:off x="4590141" y="3375062"/>
            <a:ext cx="3757102" cy="210441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219" y="1252252"/>
            <a:ext cx="1853485" cy="18534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817" y="1236796"/>
            <a:ext cx="724001" cy="1714739"/>
          </a:xfrm>
          <a:prstGeom prst="rect">
            <a:avLst/>
          </a:prstGeom>
        </p:spPr>
      </p:pic>
      <p:pic>
        <p:nvPicPr>
          <p:cNvPr id="11" name="Picture 10"/>
          <p:cNvPicPr>
            <a:picLocks noChangeAspect="1"/>
          </p:cNvPicPr>
          <p:nvPr/>
        </p:nvPicPr>
        <p:blipFill>
          <a:blip r:embed="rId6"/>
          <a:stretch>
            <a:fillRect/>
          </a:stretch>
        </p:blipFill>
        <p:spPr>
          <a:xfrm>
            <a:off x="7409912" y="1173337"/>
            <a:ext cx="2441859" cy="137156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1590" y="1351943"/>
            <a:ext cx="1390773" cy="1402279"/>
          </a:xfrm>
          <a:prstGeom prst="rect">
            <a:avLst/>
          </a:prstGeom>
        </p:spPr>
      </p:pic>
      <p:sp>
        <p:nvSpPr>
          <p:cNvPr id="21" name="TextBox 20"/>
          <p:cNvSpPr txBox="1"/>
          <p:nvPr/>
        </p:nvSpPr>
        <p:spPr>
          <a:xfrm>
            <a:off x="368608" y="3052293"/>
            <a:ext cx="1328615" cy="373487"/>
          </a:xfrm>
          <a:prstGeom prst="rect">
            <a:avLst/>
          </a:prstGeom>
          <a:noFill/>
        </p:spPr>
        <p:txBody>
          <a:bodyPr wrap="square" rtlCol="0">
            <a:spAutoFit/>
          </a:bodyPr>
          <a:lstStyle/>
          <a:p>
            <a:r>
              <a:rPr lang="en-US" dirty="0" smtClean="0"/>
              <a:t>Data center</a:t>
            </a:r>
            <a:endParaRPr lang="en-US" dirty="0"/>
          </a:p>
        </p:txBody>
      </p:sp>
      <p:sp>
        <p:nvSpPr>
          <p:cNvPr id="22" name="TextBox 21"/>
          <p:cNvSpPr txBox="1"/>
          <p:nvPr/>
        </p:nvSpPr>
        <p:spPr>
          <a:xfrm>
            <a:off x="2659900" y="2790516"/>
            <a:ext cx="1448461" cy="276999"/>
          </a:xfrm>
          <a:prstGeom prst="rect">
            <a:avLst/>
          </a:prstGeom>
          <a:noFill/>
        </p:spPr>
        <p:txBody>
          <a:bodyPr wrap="square" rtlCol="0">
            <a:spAutoFit/>
          </a:bodyPr>
          <a:lstStyle/>
          <a:p>
            <a:r>
              <a:rPr lang="en-US" sz="1200" dirty="0" smtClean="0"/>
              <a:t>Intranet server</a:t>
            </a:r>
            <a:endParaRPr lang="en-US" sz="1200" dirty="0"/>
          </a:p>
        </p:txBody>
      </p:sp>
      <p:sp>
        <p:nvSpPr>
          <p:cNvPr id="24" name="TextBox 23"/>
          <p:cNvSpPr txBox="1"/>
          <p:nvPr/>
        </p:nvSpPr>
        <p:spPr>
          <a:xfrm>
            <a:off x="5900032" y="5501129"/>
            <a:ext cx="1873853" cy="369332"/>
          </a:xfrm>
          <a:prstGeom prst="rect">
            <a:avLst/>
          </a:prstGeom>
          <a:noFill/>
        </p:spPr>
        <p:txBody>
          <a:bodyPr wrap="square" rtlCol="0">
            <a:spAutoFit/>
          </a:bodyPr>
          <a:lstStyle/>
          <a:p>
            <a:r>
              <a:rPr lang="en-US" dirty="0" smtClean="0"/>
              <a:t>Mpls cloud</a:t>
            </a:r>
            <a:endParaRPr lang="en-US" dirty="0"/>
          </a:p>
        </p:txBody>
      </p:sp>
      <p:sp>
        <p:nvSpPr>
          <p:cNvPr id="25" name="TextBox 24"/>
          <p:cNvSpPr txBox="1"/>
          <p:nvPr/>
        </p:nvSpPr>
        <p:spPr>
          <a:xfrm>
            <a:off x="883709" y="5619095"/>
            <a:ext cx="741870" cy="369332"/>
          </a:xfrm>
          <a:prstGeom prst="rect">
            <a:avLst/>
          </a:prstGeom>
          <a:noFill/>
        </p:spPr>
        <p:txBody>
          <a:bodyPr wrap="none" rtlCol="0">
            <a:spAutoFit/>
          </a:bodyPr>
          <a:lstStyle/>
          <a:p>
            <a:r>
              <a:rPr lang="en-US" dirty="0" smtClean="0"/>
              <a:t>Office</a:t>
            </a:r>
            <a:endParaRPr lang="en-US" dirty="0"/>
          </a:p>
        </p:txBody>
      </p:sp>
      <p:sp>
        <p:nvSpPr>
          <p:cNvPr id="26" name="TextBox 25"/>
          <p:cNvSpPr txBox="1"/>
          <p:nvPr/>
        </p:nvSpPr>
        <p:spPr>
          <a:xfrm>
            <a:off x="3297589" y="4813262"/>
            <a:ext cx="1628019" cy="276999"/>
          </a:xfrm>
          <a:prstGeom prst="rect">
            <a:avLst/>
          </a:prstGeom>
          <a:noFill/>
        </p:spPr>
        <p:txBody>
          <a:bodyPr wrap="square" rtlCol="0">
            <a:spAutoFit/>
          </a:bodyPr>
          <a:lstStyle/>
          <a:p>
            <a:r>
              <a:rPr lang="en-US" sz="1200" dirty="0" err="1" smtClean="0"/>
              <a:t>Wifi</a:t>
            </a:r>
            <a:r>
              <a:rPr lang="en-US" sz="1200" dirty="0" smtClean="0"/>
              <a:t> connection</a:t>
            </a:r>
            <a:endParaRPr lang="en-US" sz="1200" dirty="0"/>
          </a:p>
        </p:txBody>
      </p:sp>
      <p:sp>
        <p:nvSpPr>
          <p:cNvPr id="27" name="TextBox 26"/>
          <p:cNvSpPr txBox="1"/>
          <p:nvPr/>
        </p:nvSpPr>
        <p:spPr>
          <a:xfrm>
            <a:off x="8347243" y="552211"/>
            <a:ext cx="2032603" cy="369332"/>
          </a:xfrm>
          <a:prstGeom prst="rect">
            <a:avLst/>
          </a:prstGeom>
          <a:noFill/>
        </p:spPr>
        <p:txBody>
          <a:bodyPr wrap="square" rtlCol="0">
            <a:spAutoFit/>
          </a:bodyPr>
          <a:lstStyle/>
          <a:p>
            <a:r>
              <a:rPr lang="en-US" dirty="0" smtClean="0"/>
              <a:t>Internet</a:t>
            </a:r>
            <a:endParaRPr lang="en-US" dirty="0"/>
          </a:p>
        </p:txBody>
      </p:sp>
      <p:sp>
        <p:nvSpPr>
          <p:cNvPr id="29" name="Left-Right Arrow 28"/>
          <p:cNvSpPr/>
          <p:nvPr/>
        </p:nvSpPr>
        <p:spPr>
          <a:xfrm>
            <a:off x="2009546" y="1854251"/>
            <a:ext cx="657497" cy="2718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Right Arrow 29"/>
          <p:cNvSpPr/>
          <p:nvPr/>
        </p:nvSpPr>
        <p:spPr>
          <a:xfrm>
            <a:off x="3573497" y="1882507"/>
            <a:ext cx="965786" cy="4233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8"/>
          <a:stretch>
            <a:fillRect/>
          </a:stretch>
        </p:blipFill>
        <p:spPr>
          <a:xfrm>
            <a:off x="3328400" y="4356022"/>
            <a:ext cx="1063296" cy="232680"/>
          </a:xfrm>
          <a:prstGeom prst="rect">
            <a:avLst/>
          </a:prstGeom>
        </p:spPr>
      </p:pic>
      <p:pic>
        <p:nvPicPr>
          <p:cNvPr id="32" name="Picture 31"/>
          <p:cNvPicPr>
            <a:picLocks noChangeAspect="1"/>
          </p:cNvPicPr>
          <p:nvPr/>
        </p:nvPicPr>
        <p:blipFill>
          <a:blip r:embed="rId8"/>
          <a:stretch>
            <a:fillRect/>
          </a:stretch>
        </p:blipFill>
        <p:spPr>
          <a:xfrm>
            <a:off x="2164638" y="4495994"/>
            <a:ext cx="502405" cy="232595"/>
          </a:xfrm>
          <a:prstGeom prst="rect">
            <a:avLst/>
          </a:prstGeom>
        </p:spPr>
      </p:pic>
      <p:sp>
        <p:nvSpPr>
          <p:cNvPr id="33" name="Up-Down Arrow 32"/>
          <p:cNvSpPr/>
          <p:nvPr/>
        </p:nvSpPr>
        <p:spPr>
          <a:xfrm>
            <a:off x="5121094" y="2873483"/>
            <a:ext cx="333231" cy="6939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Up Arrow 33"/>
          <p:cNvSpPr/>
          <p:nvPr/>
        </p:nvSpPr>
        <p:spPr>
          <a:xfrm>
            <a:off x="8347243" y="2640169"/>
            <a:ext cx="783878" cy="157122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33000" y="428033"/>
            <a:ext cx="6000568" cy="523220"/>
          </a:xfrm>
          <a:prstGeom prst="rect">
            <a:avLst/>
          </a:prstGeom>
          <a:noFill/>
        </p:spPr>
        <p:txBody>
          <a:bodyPr wrap="square" rtlCol="0">
            <a:spAutoFit/>
          </a:bodyPr>
          <a:lstStyle/>
          <a:p>
            <a:r>
              <a:rPr lang="en-US" sz="2800" b="1" dirty="0" smtClean="0">
                <a:solidFill>
                  <a:schemeClr val="accent1">
                    <a:lumMod val="75000"/>
                  </a:schemeClr>
                </a:solidFill>
              </a:rPr>
              <a:t>Web Server (Physical Architecture)</a:t>
            </a:r>
            <a:endParaRPr lang="en-US" sz="2800" b="1" dirty="0">
              <a:solidFill>
                <a:schemeClr val="accent1">
                  <a:lumMod val="75000"/>
                </a:schemeClr>
              </a:solidFill>
            </a:endParaRPr>
          </a:p>
        </p:txBody>
      </p:sp>
      <p:sp>
        <p:nvSpPr>
          <p:cNvPr id="2" name="TextBox 1"/>
          <p:cNvSpPr txBox="1"/>
          <p:nvPr/>
        </p:nvSpPr>
        <p:spPr>
          <a:xfrm>
            <a:off x="3537609" y="3986690"/>
            <a:ext cx="1031051" cy="369332"/>
          </a:xfrm>
          <a:prstGeom prst="rect">
            <a:avLst/>
          </a:prstGeom>
          <a:noFill/>
        </p:spPr>
        <p:txBody>
          <a:bodyPr wrap="none" rtlCol="0">
            <a:spAutoFit/>
          </a:bodyPr>
          <a:lstStyle/>
          <a:p>
            <a:r>
              <a:rPr lang="en-US" dirty="0" smtClean="0"/>
              <a:t>Mpls link</a:t>
            </a:r>
            <a:endParaRPr lang="en-US" dirty="0"/>
          </a:p>
        </p:txBody>
      </p:sp>
    </p:spTree>
    <p:extLst>
      <p:ext uri="{BB962C8B-B14F-4D97-AF65-F5344CB8AC3E}">
        <p14:creationId xmlns:p14="http://schemas.microsoft.com/office/powerpoint/2010/main" val="195153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Web</a:t>
            </a:r>
            <a:br>
              <a:rPr lang="en-US" sz="9600" dirty="0" smtClean="0">
                <a:solidFill>
                  <a:srgbClr val="12ABDB"/>
                </a:solidFill>
              </a:rPr>
            </a:br>
            <a:r>
              <a:rPr lang="en-US" sz="9600" dirty="0" smtClean="0">
                <a:solidFill>
                  <a:srgbClr val="12ABDB"/>
                </a:solidFill>
              </a:rPr>
              <a:t>Access</a:t>
            </a:r>
            <a:endParaRPr lang="en-US" sz="9600" dirty="0">
              <a:solidFill>
                <a:srgbClr val="12ABDB"/>
              </a:solidFill>
            </a:endParaRPr>
          </a:p>
        </p:txBody>
      </p:sp>
    </p:spTree>
    <p:extLst>
      <p:ext uri="{BB962C8B-B14F-4D97-AF65-F5344CB8AC3E}">
        <p14:creationId xmlns:p14="http://schemas.microsoft.com/office/powerpoint/2010/main" val="269545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p:nvPr/>
        </p:nvGrpSpPr>
        <p:grpSpPr>
          <a:xfrm>
            <a:off x="7116122" y="1100490"/>
            <a:ext cx="2105152" cy="1926045"/>
            <a:chOff x="4114800" y="685800"/>
            <a:chExt cx="1600200" cy="762000"/>
          </a:xfrm>
        </p:grpSpPr>
        <p:sp>
          <p:nvSpPr>
            <p:cNvPr id="3" name="Cloud 2"/>
            <p:cNvSpPr/>
            <p:nvPr/>
          </p:nvSpPr>
          <p:spPr>
            <a:xfrm>
              <a:off x="4114800" y="685800"/>
              <a:ext cx="1600200" cy="762000"/>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4648200" y="942201"/>
              <a:ext cx="838200" cy="21307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rgbClr val="44546A"/>
                </a:buCl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Light" panose="020F0302020204030204"/>
                </a:rPr>
                <a:t>MPLS </a:t>
              </a:r>
            </a:p>
          </p:txBody>
        </p:sp>
      </p:grpSp>
      <p:pic>
        <p:nvPicPr>
          <p:cNvPr id="1026" name="Picture 2" descr="Image result for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5427" y="4582079"/>
            <a:ext cx="2624823" cy="22759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erv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2255" y="323465"/>
            <a:ext cx="2624823" cy="2275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2276" y="4482451"/>
            <a:ext cx="2917534" cy="2060018"/>
          </a:xfrm>
          <a:prstGeom prst="rect">
            <a:avLst/>
          </a:prstGeom>
        </p:spPr>
      </p:pic>
      <p:sp>
        <p:nvSpPr>
          <p:cNvPr id="5"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AutoShape 6"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AutoShape 8"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AutoShape 10" descr="Related imag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1" name="Picture 10"/>
          <p:cNvPicPr>
            <a:picLocks noChangeAspect="1"/>
          </p:cNvPicPr>
          <p:nvPr/>
        </p:nvPicPr>
        <p:blipFill>
          <a:blip r:embed="rId4"/>
          <a:stretch>
            <a:fillRect/>
          </a:stretch>
        </p:blipFill>
        <p:spPr>
          <a:xfrm>
            <a:off x="4150745" y="2110726"/>
            <a:ext cx="1933575" cy="2371725"/>
          </a:xfrm>
          <a:prstGeom prst="rect">
            <a:avLst/>
          </a:prstGeom>
        </p:spPr>
      </p:pic>
      <p:cxnSp>
        <p:nvCxnSpPr>
          <p:cNvPr id="13" name="Straight Arrow Connector 12"/>
          <p:cNvCxnSpPr/>
          <p:nvPr/>
        </p:nvCxnSpPr>
        <p:spPr>
          <a:xfrm flipV="1">
            <a:off x="3734873" y="5872766"/>
            <a:ext cx="2765320" cy="257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33352" y="3674619"/>
            <a:ext cx="1043189" cy="728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349285" y="2807594"/>
            <a:ext cx="766837" cy="5280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375820" y="1461425"/>
            <a:ext cx="476518" cy="2871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AutoShape 12" descr="Related imag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AutoShape 14" descr="Related image"/>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TextBox 22"/>
          <p:cNvSpPr txBox="1"/>
          <p:nvPr/>
        </p:nvSpPr>
        <p:spPr>
          <a:xfrm>
            <a:off x="3593206" y="1461425"/>
            <a:ext cx="2240924" cy="646331"/>
          </a:xfrm>
          <a:prstGeom prst="rect">
            <a:avLst/>
          </a:prstGeom>
          <a:noFill/>
        </p:spPr>
        <p:txBody>
          <a:bodyPr wrap="square" rtlCol="0">
            <a:spAutoFit/>
          </a:bodyPr>
          <a:lstStyle/>
          <a:p>
            <a:r>
              <a:rPr lang="en-US" dirty="0">
                <a:solidFill>
                  <a:prstClr val="black"/>
                </a:solidFill>
              </a:rPr>
              <a:t>Authentication server(local)</a:t>
            </a:r>
          </a:p>
        </p:txBody>
      </p:sp>
      <p:sp>
        <p:nvSpPr>
          <p:cNvPr id="24" name="TextBox 23"/>
          <p:cNvSpPr txBox="1"/>
          <p:nvPr/>
        </p:nvSpPr>
        <p:spPr>
          <a:xfrm>
            <a:off x="8796270" y="5898524"/>
            <a:ext cx="2138396" cy="369332"/>
          </a:xfrm>
          <a:prstGeom prst="rect">
            <a:avLst/>
          </a:prstGeom>
          <a:noFill/>
        </p:spPr>
        <p:txBody>
          <a:bodyPr wrap="square" rtlCol="0">
            <a:spAutoFit/>
          </a:bodyPr>
          <a:lstStyle/>
          <a:p>
            <a:r>
              <a:rPr lang="en-US" dirty="0">
                <a:solidFill>
                  <a:prstClr val="black"/>
                </a:solidFill>
              </a:rPr>
              <a:t>DNS server</a:t>
            </a:r>
          </a:p>
        </p:txBody>
      </p:sp>
      <p:sp>
        <p:nvSpPr>
          <p:cNvPr id="25" name="TextBox 24"/>
          <p:cNvSpPr txBox="1"/>
          <p:nvPr/>
        </p:nvSpPr>
        <p:spPr>
          <a:xfrm>
            <a:off x="9865468" y="2599386"/>
            <a:ext cx="1764155" cy="369332"/>
          </a:xfrm>
          <a:prstGeom prst="rect">
            <a:avLst/>
          </a:prstGeom>
          <a:noFill/>
        </p:spPr>
        <p:txBody>
          <a:bodyPr wrap="square" rtlCol="0">
            <a:spAutoFit/>
          </a:bodyPr>
          <a:lstStyle/>
          <a:p>
            <a:r>
              <a:rPr lang="en-US" dirty="0">
                <a:solidFill>
                  <a:prstClr val="black"/>
                </a:solidFill>
              </a:rPr>
              <a:t>Web server</a:t>
            </a:r>
          </a:p>
        </p:txBody>
      </p:sp>
      <p:sp>
        <p:nvSpPr>
          <p:cNvPr id="26" name="TextBox 25"/>
          <p:cNvSpPr txBox="1"/>
          <p:nvPr/>
        </p:nvSpPr>
        <p:spPr>
          <a:xfrm>
            <a:off x="307975" y="3071611"/>
            <a:ext cx="2396588" cy="369332"/>
          </a:xfrm>
          <a:prstGeom prst="rect">
            <a:avLst/>
          </a:prstGeom>
          <a:noFill/>
        </p:spPr>
        <p:txBody>
          <a:bodyPr wrap="square" rtlCol="0">
            <a:spAutoFit/>
          </a:bodyPr>
          <a:lstStyle/>
          <a:p>
            <a:r>
              <a:rPr lang="en-US" dirty="0" err="1">
                <a:solidFill>
                  <a:prstClr val="black"/>
                </a:solidFill>
              </a:rPr>
              <a:t>Username:helloworld</a:t>
            </a:r>
            <a:endParaRPr lang="en-US" dirty="0">
              <a:solidFill>
                <a:prstClr val="black"/>
              </a:solidFill>
            </a:endParaRPr>
          </a:p>
        </p:txBody>
      </p:sp>
      <p:sp>
        <p:nvSpPr>
          <p:cNvPr id="27" name="TextBox 26"/>
          <p:cNvSpPr txBox="1"/>
          <p:nvPr/>
        </p:nvSpPr>
        <p:spPr>
          <a:xfrm>
            <a:off x="307975" y="3674619"/>
            <a:ext cx="2164769" cy="369332"/>
          </a:xfrm>
          <a:prstGeom prst="rect">
            <a:avLst/>
          </a:prstGeom>
          <a:noFill/>
        </p:spPr>
        <p:txBody>
          <a:bodyPr wrap="square" rtlCol="0">
            <a:spAutoFit/>
          </a:bodyPr>
          <a:lstStyle/>
          <a:p>
            <a:r>
              <a:rPr lang="en-US" dirty="0">
                <a:solidFill>
                  <a:prstClr val="black"/>
                </a:solidFill>
              </a:rPr>
              <a:t>Password:******</a:t>
            </a:r>
          </a:p>
        </p:txBody>
      </p:sp>
      <p:sp>
        <p:nvSpPr>
          <p:cNvPr id="28" name="TextBox 27"/>
          <p:cNvSpPr txBox="1"/>
          <p:nvPr/>
        </p:nvSpPr>
        <p:spPr>
          <a:xfrm>
            <a:off x="155575" y="2807594"/>
            <a:ext cx="2677777" cy="1339403"/>
          </a:xfrm>
          <a:prstGeom prst="rect">
            <a:avLst/>
          </a:prstGeom>
          <a:noFill/>
          <a:ln>
            <a:solidFill>
              <a:schemeClr val="tx1"/>
            </a:solidFill>
          </a:ln>
        </p:spPr>
        <p:txBody>
          <a:bodyPr wrap="square" rtlCol="0">
            <a:spAutoFit/>
          </a:bodyPr>
          <a:lstStyle/>
          <a:p>
            <a:endParaRPr lang="en-US" dirty="0">
              <a:solidFill>
                <a:prstClr val="black"/>
              </a:solidFill>
            </a:endParaRPr>
          </a:p>
        </p:txBody>
      </p:sp>
      <p:sp>
        <p:nvSpPr>
          <p:cNvPr id="29" name="TextBox 28"/>
          <p:cNvSpPr txBox="1"/>
          <p:nvPr/>
        </p:nvSpPr>
        <p:spPr>
          <a:xfrm>
            <a:off x="612775" y="312737"/>
            <a:ext cx="5471545" cy="830997"/>
          </a:xfrm>
          <a:prstGeom prst="rect">
            <a:avLst/>
          </a:prstGeom>
          <a:noFill/>
        </p:spPr>
        <p:txBody>
          <a:bodyPr wrap="square" rtlCol="0">
            <a:spAutoFit/>
          </a:bodyPr>
          <a:lstStyle/>
          <a:p>
            <a:r>
              <a:rPr lang="en-US" sz="4800" b="1" dirty="0">
                <a:solidFill>
                  <a:srgbClr val="0070AD"/>
                </a:solidFill>
              </a:rPr>
              <a:t>WEB ACCESS</a:t>
            </a:r>
          </a:p>
        </p:txBody>
      </p:sp>
    </p:spTree>
    <p:extLst>
      <p:ext uri="{BB962C8B-B14F-4D97-AF65-F5344CB8AC3E}">
        <p14:creationId xmlns:p14="http://schemas.microsoft.com/office/powerpoint/2010/main" val="701730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276" y="4482451"/>
            <a:ext cx="2917534" cy="2060018"/>
          </a:xfrm>
          <a:prstGeom prst="rect">
            <a:avLst/>
          </a:prstGeom>
        </p:spPr>
      </p:pic>
      <p:pic>
        <p:nvPicPr>
          <p:cNvPr id="3" name="Picture 2"/>
          <p:cNvPicPr>
            <a:picLocks noChangeAspect="1"/>
          </p:cNvPicPr>
          <p:nvPr/>
        </p:nvPicPr>
        <p:blipFill>
          <a:blip r:embed="rId3"/>
          <a:stretch>
            <a:fillRect/>
          </a:stretch>
        </p:blipFill>
        <p:spPr>
          <a:xfrm>
            <a:off x="1251551" y="752930"/>
            <a:ext cx="1933575" cy="2371725"/>
          </a:xfrm>
          <a:prstGeom prst="rect">
            <a:avLst/>
          </a:prstGeom>
        </p:spPr>
      </p:pic>
      <p:pic>
        <p:nvPicPr>
          <p:cNvPr id="4" name="Picture 3"/>
          <p:cNvPicPr>
            <a:picLocks noChangeAspect="1"/>
          </p:cNvPicPr>
          <p:nvPr/>
        </p:nvPicPr>
        <p:blipFill>
          <a:blip r:embed="rId3"/>
          <a:stretch>
            <a:fillRect/>
          </a:stretch>
        </p:blipFill>
        <p:spPr>
          <a:xfrm>
            <a:off x="3481464" y="664763"/>
            <a:ext cx="1933575" cy="2371725"/>
          </a:xfrm>
          <a:prstGeom prst="rect">
            <a:avLst/>
          </a:prstGeom>
        </p:spPr>
      </p:pic>
      <p:pic>
        <p:nvPicPr>
          <p:cNvPr id="5" name="Picture 2" descr="Image result for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5427" y="4582079"/>
            <a:ext cx="2624823" cy="22759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3284" y="4582078"/>
            <a:ext cx="2624823" cy="2275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3285" y="64582"/>
            <a:ext cx="2624823" cy="2275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4385" y="2111732"/>
            <a:ext cx="2624823" cy="227592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53"/>
          <p:cNvGrpSpPr/>
          <p:nvPr/>
        </p:nvGrpSpPr>
        <p:grpSpPr>
          <a:xfrm>
            <a:off x="7161127" y="1202542"/>
            <a:ext cx="2105152" cy="1926045"/>
            <a:chOff x="4114800" y="685800"/>
            <a:chExt cx="1600200" cy="762000"/>
          </a:xfrm>
        </p:grpSpPr>
        <p:sp>
          <p:nvSpPr>
            <p:cNvPr id="10" name="Cloud 9"/>
            <p:cNvSpPr/>
            <p:nvPr/>
          </p:nvSpPr>
          <p:spPr>
            <a:xfrm>
              <a:off x="4114800" y="685800"/>
              <a:ext cx="1600200" cy="762000"/>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TextBox 10"/>
            <p:cNvSpPr txBox="1"/>
            <p:nvPr/>
          </p:nvSpPr>
          <p:spPr>
            <a:xfrm>
              <a:off x="4648200" y="942201"/>
              <a:ext cx="838200" cy="21307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rgbClr val="44546A"/>
                </a:buCl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Light" panose="020F0302020204030204"/>
                </a:rPr>
                <a:t>MPLS </a:t>
              </a:r>
            </a:p>
          </p:txBody>
        </p:sp>
      </p:grpSp>
      <p:cxnSp>
        <p:nvCxnSpPr>
          <p:cNvPr id="13" name="Straight Arrow Connector 12"/>
          <p:cNvCxnSpPr/>
          <p:nvPr/>
        </p:nvCxnSpPr>
        <p:spPr>
          <a:xfrm flipV="1">
            <a:off x="796834" y="2971793"/>
            <a:ext cx="454717" cy="571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5" idx="1"/>
          </p:cNvCxnSpPr>
          <p:nvPr/>
        </p:nvCxnSpPr>
        <p:spPr>
          <a:xfrm>
            <a:off x="4144590" y="5720038"/>
            <a:ext cx="2360837"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82200" y="2818931"/>
            <a:ext cx="3211028" cy="2371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1685" y="3036488"/>
            <a:ext cx="901521" cy="1351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stretch>
            <a:fillRect/>
          </a:stretch>
        </p:blipFill>
        <p:spPr>
          <a:xfrm>
            <a:off x="1418477" y="1202542"/>
            <a:ext cx="1296323" cy="748358"/>
          </a:xfrm>
          <a:prstGeom prst="rect">
            <a:avLst/>
          </a:prstGeom>
        </p:spPr>
      </p:pic>
      <p:pic>
        <p:nvPicPr>
          <p:cNvPr id="25" name="Picture 24"/>
          <p:cNvPicPr>
            <a:picLocks noChangeAspect="1"/>
          </p:cNvPicPr>
          <p:nvPr/>
        </p:nvPicPr>
        <p:blipFill>
          <a:blip r:embed="rId6"/>
          <a:stretch>
            <a:fillRect/>
          </a:stretch>
        </p:blipFill>
        <p:spPr>
          <a:xfrm>
            <a:off x="7230207" y="5137523"/>
            <a:ext cx="1292464" cy="749873"/>
          </a:xfrm>
          <a:prstGeom prst="rect">
            <a:avLst/>
          </a:prstGeom>
        </p:spPr>
      </p:pic>
      <p:pic>
        <p:nvPicPr>
          <p:cNvPr id="26" name="Picture 25"/>
          <p:cNvPicPr>
            <a:picLocks noChangeAspect="1"/>
          </p:cNvPicPr>
          <p:nvPr/>
        </p:nvPicPr>
        <p:blipFill>
          <a:blip r:embed="rId6"/>
          <a:stretch>
            <a:fillRect/>
          </a:stretch>
        </p:blipFill>
        <p:spPr>
          <a:xfrm>
            <a:off x="10169463" y="755750"/>
            <a:ext cx="1292464" cy="749873"/>
          </a:xfrm>
          <a:prstGeom prst="rect">
            <a:avLst/>
          </a:prstGeom>
        </p:spPr>
      </p:pic>
      <p:cxnSp>
        <p:nvCxnSpPr>
          <p:cNvPr id="30" name="Straight Arrow Connector 29"/>
          <p:cNvCxnSpPr/>
          <p:nvPr/>
        </p:nvCxnSpPr>
        <p:spPr>
          <a:xfrm flipV="1">
            <a:off x="9454385" y="1202542"/>
            <a:ext cx="462347" cy="303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130250" y="2818931"/>
            <a:ext cx="786482" cy="30572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847786" y="5720038"/>
            <a:ext cx="106894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3908" y="3612826"/>
            <a:ext cx="2677777" cy="1339403"/>
          </a:xfrm>
          <a:prstGeom prst="rect">
            <a:avLst/>
          </a:prstGeom>
          <a:noFill/>
          <a:ln>
            <a:solidFill>
              <a:schemeClr val="tx1"/>
            </a:solidFill>
          </a:ln>
        </p:spPr>
        <p:txBody>
          <a:bodyPr wrap="square" rtlCol="0">
            <a:spAutoFit/>
          </a:bodyPr>
          <a:lstStyle/>
          <a:p>
            <a:endParaRPr lang="en-US" dirty="0">
              <a:solidFill>
                <a:prstClr val="black"/>
              </a:solidFill>
            </a:endParaRPr>
          </a:p>
        </p:txBody>
      </p:sp>
      <p:sp>
        <p:nvSpPr>
          <p:cNvPr id="36" name="TextBox 35"/>
          <p:cNvSpPr txBox="1"/>
          <p:nvPr/>
        </p:nvSpPr>
        <p:spPr>
          <a:xfrm>
            <a:off x="218941" y="3799268"/>
            <a:ext cx="2253803" cy="646331"/>
          </a:xfrm>
          <a:prstGeom prst="rect">
            <a:avLst/>
          </a:prstGeom>
          <a:noFill/>
        </p:spPr>
        <p:txBody>
          <a:bodyPr wrap="square" rtlCol="0">
            <a:spAutoFit/>
          </a:bodyPr>
          <a:lstStyle/>
          <a:p>
            <a:r>
              <a:rPr lang="en-US" dirty="0" err="1">
                <a:solidFill>
                  <a:prstClr val="black"/>
                </a:solidFill>
              </a:rPr>
              <a:t>Username:helloworld</a:t>
            </a:r>
            <a:endParaRPr lang="en-US" dirty="0">
              <a:solidFill>
                <a:prstClr val="black"/>
              </a:solidFill>
            </a:endParaRPr>
          </a:p>
          <a:p>
            <a:r>
              <a:rPr lang="en-US" dirty="0">
                <a:solidFill>
                  <a:prstClr val="black"/>
                </a:solidFill>
              </a:rPr>
              <a:t>Password:******</a:t>
            </a:r>
          </a:p>
        </p:txBody>
      </p:sp>
      <p:sp>
        <p:nvSpPr>
          <p:cNvPr id="37" name="TextBox 36"/>
          <p:cNvSpPr txBox="1"/>
          <p:nvPr/>
        </p:nvSpPr>
        <p:spPr>
          <a:xfrm>
            <a:off x="5158441" y="141744"/>
            <a:ext cx="3499910" cy="1323439"/>
          </a:xfrm>
          <a:prstGeom prst="rect">
            <a:avLst/>
          </a:prstGeom>
          <a:noFill/>
        </p:spPr>
        <p:txBody>
          <a:bodyPr wrap="square" rtlCol="0">
            <a:spAutoFit/>
          </a:bodyPr>
          <a:lstStyle/>
          <a:p>
            <a:r>
              <a:rPr lang="en-US" sz="4000" b="1" dirty="0" smtClean="0">
                <a:solidFill>
                  <a:srgbClr val="0070AD"/>
                </a:solidFill>
              </a:rPr>
              <a:t>REDUNDANCY </a:t>
            </a:r>
            <a:r>
              <a:rPr lang="en-US" sz="4000" b="1" dirty="0">
                <a:solidFill>
                  <a:srgbClr val="0070AD"/>
                </a:solidFill>
              </a:rPr>
              <a:t>WEB </a:t>
            </a:r>
            <a:r>
              <a:rPr lang="en-US" sz="4000" b="1" dirty="0" smtClean="0">
                <a:solidFill>
                  <a:srgbClr val="0070AD"/>
                </a:solidFill>
              </a:rPr>
              <a:t>ACCESS</a:t>
            </a:r>
            <a:endParaRPr lang="en-US" sz="4000" b="1" dirty="0">
              <a:solidFill>
                <a:srgbClr val="0070AD"/>
              </a:solidFill>
            </a:endParaRPr>
          </a:p>
        </p:txBody>
      </p:sp>
    </p:spTree>
    <p:extLst>
      <p:ext uri="{BB962C8B-B14F-4D97-AF65-F5344CB8AC3E}">
        <p14:creationId xmlns:p14="http://schemas.microsoft.com/office/powerpoint/2010/main" val="3280188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286" y="1041419"/>
            <a:ext cx="6016487" cy="5470728"/>
          </a:xfrm>
          <a:prstGeom prst="rect">
            <a:avLst/>
          </a:prstGeom>
          <a:noFill/>
        </p:spPr>
        <p:txBody>
          <a:bodyPr wrap="square" rtlCol="0">
            <a:spAutoFit/>
          </a:bodyPr>
          <a:lstStyle/>
          <a:p>
            <a:r>
              <a:rPr lang="en-US" sz="1950" b="1" dirty="0" smtClean="0">
                <a:solidFill>
                  <a:srgbClr val="0070C0"/>
                </a:solidFill>
              </a:rPr>
              <a:t>1. Soumya Gupta (152915) </a:t>
            </a:r>
          </a:p>
          <a:p>
            <a:pPr marL="1257300" lvl="2" indent="-342900">
              <a:buFont typeface="Wingdings" panose="05000000000000000000" pitchFamily="2" charset="2"/>
              <a:buChar char="Ø"/>
            </a:pPr>
            <a:r>
              <a:rPr lang="en-US" dirty="0" smtClean="0">
                <a:solidFill>
                  <a:srgbClr val="000000"/>
                </a:solidFill>
              </a:rPr>
              <a:t>WAN &amp; LAN</a:t>
            </a:r>
          </a:p>
          <a:p>
            <a:pPr marL="1257300" lvl="2" indent="-342900">
              <a:buFont typeface="Wingdings" panose="05000000000000000000" pitchFamily="2" charset="2"/>
              <a:buChar char="Ø"/>
            </a:pPr>
            <a:r>
              <a:rPr lang="en-US" dirty="0" smtClean="0">
                <a:solidFill>
                  <a:srgbClr val="000000"/>
                </a:solidFill>
              </a:rPr>
              <a:t>Redundancy of Network</a:t>
            </a:r>
          </a:p>
          <a:p>
            <a:pPr marL="1257300" lvl="2" indent="-342900">
              <a:buFont typeface="Wingdings" panose="05000000000000000000" pitchFamily="2" charset="2"/>
              <a:buChar char="Ø"/>
            </a:pPr>
            <a:r>
              <a:rPr lang="en-US" dirty="0" smtClean="0">
                <a:solidFill>
                  <a:srgbClr val="000000"/>
                </a:solidFill>
              </a:rPr>
              <a:t>DNS</a:t>
            </a:r>
          </a:p>
          <a:p>
            <a:r>
              <a:rPr lang="en-US" sz="1950" b="1" dirty="0">
                <a:solidFill>
                  <a:srgbClr val="0070C0"/>
                </a:solidFill>
              </a:rPr>
              <a:t>2</a:t>
            </a:r>
            <a:r>
              <a:rPr lang="en-US" sz="1950" b="1" dirty="0" smtClean="0">
                <a:solidFill>
                  <a:srgbClr val="0070C0"/>
                </a:solidFill>
              </a:rPr>
              <a:t>. Naredla Gangavamshi (152851)</a:t>
            </a:r>
          </a:p>
          <a:p>
            <a:pPr marL="1257300" lvl="2" indent="-342900">
              <a:buFont typeface="Wingdings" panose="05000000000000000000" pitchFamily="2" charset="2"/>
              <a:buChar char="Ø"/>
            </a:pPr>
            <a:r>
              <a:rPr lang="en-US" dirty="0" smtClean="0">
                <a:solidFill>
                  <a:srgbClr val="000000"/>
                </a:solidFill>
              </a:rPr>
              <a:t>File Server</a:t>
            </a:r>
          </a:p>
          <a:p>
            <a:pPr marL="1257300" lvl="2" indent="-342900">
              <a:buFont typeface="Wingdings" panose="05000000000000000000" pitchFamily="2" charset="2"/>
              <a:buChar char="Ø"/>
            </a:pPr>
            <a:r>
              <a:rPr lang="en-US" dirty="0" smtClean="0">
                <a:solidFill>
                  <a:srgbClr val="000000"/>
                </a:solidFill>
              </a:rPr>
              <a:t>Web Server</a:t>
            </a:r>
          </a:p>
          <a:p>
            <a:pPr marL="1257300" lvl="2" indent="-342900">
              <a:buFont typeface="Wingdings" panose="05000000000000000000" pitchFamily="2" charset="2"/>
              <a:buChar char="Ø"/>
            </a:pPr>
            <a:r>
              <a:rPr lang="en-US" dirty="0">
                <a:solidFill>
                  <a:srgbClr val="000000"/>
                </a:solidFill>
              </a:rPr>
              <a:t>Web Access &amp; </a:t>
            </a:r>
            <a:r>
              <a:rPr lang="en-US" dirty="0" smtClean="0">
                <a:solidFill>
                  <a:srgbClr val="000000"/>
                </a:solidFill>
              </a:rPr>
              <a:t>Redundancy</a:t>
            </a:r>
          </a:p>
          <a:p>
            <a:r>
              <a:rPr lang="en-US" sz="1950" b="1" dirty="0">
                <a:solidFill>
                  <a:srgbClr val="0070C0"/>
                </a:solidFill>
              </a:rPr>
              <a:t>3</a:t>
            </a:r>
            <a:r>
              <a:rPr lang="en-US" sz="1950" b="1" dirty="0" smtClean="0">
                <a:solidFill>
                  <a:srgbClr val="0070C0"/>
                </a:solidFill>
              </a:rPr>
              <a:t>. Samiti Rahul (152907)</a:t>
            </a:r>
          </a:p>
          <a:p>
            <a:pPr marL="1257300" lvl="2" indent="-342900">
              <a:buFont typeface="Wingdings" panose="05000000000000000000" pitchFamily="2" charset="2"/>
              <a:buChar char="Ø"/>
            </a:pPr>
            <a:r>
              <a:rPr lang="en-US" dirty="0">
                <a:solidFill>
                  <a:srgbClr val="000000"/>
                </a:solidFill>
              </a:rPr>
              <a:t>Directory </a:t>
            </a:r>
            <a:r>
              <a:rPr lang="en-US" dirty="0" smtClean="0">
                <a:solidFill>
                  <a:srgbClr val="000000"/>
                </a:solidFill>
              </a:rPr>
              <a:t>Server</a:t>
            </a:r>
          </a:p>
          <a:p>
            <a:pPr marL="1257300" lvl="2" indent="-342900">
              <a:buFont typeface="Wingdings" panose="05000000000000000000" pitchFamily="2" charset="2"/>
              <a:buChar char="Ø"/>
            </a:pPr>
            <a:r>
              <a:rPr lang="en-US" dirty="0" smtClean="0">
                <a:solidFill>
                  <a:srgbClr val="000000"/>
                </a:solidFill>
              </a:rPr>
              <a:t>User Authentication &amp; </a:t>
            </a:r>
            <a:r>
              <a:rPr lang="en-US" dirty="0">
                <a:solidFill>
                  <a:srgbClr val="000000"/>
                </a:solidFill>
              </a:rPr>
              <a:t>Redundancy</a:t>
            </a:r>
          </a:p>
          <a:p>
            <a:r>
              <a:rPr lang="en-US" sz="1950" b="1" dirty="0" smtClean="0">
                <a:solidFill>
                  <a:srgbClr val="0070C0"/>
                </a:solidFill>
              </a:rPr>
              <a:t>4. Aastha Verma (152537)</a:t>
            </a:r>
          </a:p>
          <a:p>
            <a:pPr marL="1257300" lvl="2" indent="-342900">
              <a:buFont typeface="Wingdings" panose="05000000000000000000" pitchFamily="2" charset="2"/>
              <a:buChar char="Ø"/>
            </a:pPr>
            <a:r>
              <a:rPr lang="en-US" dirty="0">
                <a:solidFill>
                  <a:srgbClr val="000000"/>
                </a:solidFill>
              </a:rPr>
              <a:t>Mail </a:t>
            </a:r>
            <a:r>
              <a:rPr lang="en-US" dirty="0" smtClean="0">
                <a:solidFill>
                  <a:srgbClr val="000000"/>
                </a:solidFill>
              </a:rPr>
              <a:t>Server</a:t>
            </a:r>
          </a:p>
          <a:p>
            <a:pPr marL="1257300" lvl="2" indent="-342900">
              <a:buFont typeface="Wingdings" panose="05000000000000000000" pitchFamily="2" charset="2"/>
              <a:buChar char="Ø"/>
            </a:pPr>
            <a:r>
              <a:rPr lang="en-US" dirty="0" smtClean="0">
                <a:solidFill>
                  <a:srgbClr val="000000"/>
                </a:solidFill>
              </a:rPr>
              <a:t>SFTP</a:t>
            </a:r>
          </a:p>
          <a:p>
            <a:pPr marL="1257300" lvl="2" indent="-342900">
              <a:buFont typeface="Wingdings" panose="05000000000000000000" pitchFamily="2" charset="2"/>
              <a:buChar char="Ø"/>
            </a:pPr>
            <a:r>
              <a:rPr lang="en-US" dirty="0" smtClean="0">
                <a:solidFill>
                  <a:srgbClr val="000000"/>
                </a:solidFill>
              </a:rPr>
              <a:t>Printer Services</a:t>
            </a:r>
          </a:p>
          <a:p>
            <a:r>
              <a:rPr lang="en-US" sz="1950" b="1" dirty="0" smtClean="0">
                <a:solidFill>
                  <a:srgbClr val="0070C0"/>
                </a:solidFill>
              </a:rPr>
              <a:t>5</a:t>
            </a:r>
            <a:r>
              <a:rPr lang="en-US" sz="1950" b="1" dirty="0" smtClean="0">
                <a:solidFill>
                  <a:srgbClr val="0070C0"/>
                </a:solidFill>
              </a:rPr>
              <a:t>. Jabbireddy Gireesha (152659</a:t>
            </a:r>
            <a:r>
              <a:rPr lang="en-US" sz="1950" b="1" dirty="0" smtClean="0">
                <a:solidFill>
                  <a:srgbClr val="0070C0"/>
                </a:solidFill>
              </a:rPr>
              <a:t>)</a:t>
            </a:r>
          </a:p>
          <a:p>
            <a:pPr marL="1257300" lvl="2" indent="-342900">
              <a:buFont typeface="Wingdings" panose="05000000000000000000" pitchFamily="2" charset="2"/>
              <a:buChar char="Ø"/>
            </a:pPr>
            <a:r>
              <a:rPr lang="en-US" dirty="0" smtClean="0"/>
              <a:t>VPN</a:t>
            </a:r>
          </a:p>
          <a:p>
            <a:pPr marL="1257300" lvl="2" indent="-342900">
              <a:buFont typeface="Wingdings" panose="05000000000000000000" pitchFamily="2" charset="2"/>
              <a:buChar char="Ø"/>
            </a:pPr>
            <a:r>
              <a:rPr lang="en-US" dirty="0" smtClean="0">
                <a:solidFill>
                  <a:srgbClr val="000000"/>
                </a:solidFill>
              </a:rPr>
              <a:t>Proxy </a:t>
            </a:r>
            <a:r>
              <a:rPr lang="en-US" dirty="0" smtClean="0">
                <a:solidFill>
                  <a:srgbClr val="000000"/>
                </a:solidFill>
              </a:rPr>
              <a:t>Services</a:t>
            </a:r>
          </a:p>
          <a:p>
            <a:pPr marL="1257300" lvl="2" indent="-342900">
              <a:buFont typeface="Wingdings" panose="05000000000000000000" pitchFamily="2" charset="2"/>
              <a:buChar char="Ø"/>
            </a:pPr>
            <a:r>
              <a:rPr lang="en-US" dirty="0" smtClean="0">
                <a:solidFill>
                  <a:srgbClr val="000000"/>
                </a:solidFill>
              </a:rPr>
              <a:t>Firewall</a:t>
            </a:r>
          </a:p>
        </p:txBody>
      </p:sp>
    </p:spTree>
    <p:extLst>
      <p:ext uri="{BB962C8B-B14F-4D97-AF65-F5344CB8AC3E}">
        <p14:creationId xmlns:p14="http://schemas.microsoft.com/office/powerpoint/2010/main" val="1444950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Directory</a:t>
            </a:r>
            <a:br>
              <a:rPr lang="en-US" sz="9600" dirty="0" smtClean="0">
                <a:solidFill>
                  <a:srgbClr val="12ABDB"/>
                </a:solidFill>
              </a:rPr>
            </a:br>
            <a:r>
              <a:rPr lang="en-US" sz="9600" dirty="0" smtClean="0">
                <a:solidFill>
                  <a:srgbClr val="12ABDB"/>
                </a:solidFill>
              </a:rPr>
              <a:t>Server</a:t>
            </a:r>
            <a:endParaRPr lang="en-US" sz="9600" dirty="0">
              <a:solidFill>
                <a:srgbClr val="12ABDB"/>
              </a:solidFill>
            </a:endParaRPr>
          </a:p>
        </p:txBody>
      </p:sp>
    </p:spTree>
    <p:extLst>
      <p:ext uri="{BB962C8B-B14F-4D97-AF65-F5344CB8AC3E}">
        <p14:creationId xmlns:p14="http://schemas.microsoft.com/office/powerpoint/2010/main" val="334436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039" y="5227347"/>
            <a:ext cx="1171710" cy="8768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778" y="5281180"/>
            <a:ext cx="1197467" cy="896144"/>
          </a:xfrm>
          <a:prstGeom prst="rect">
            <a:avLst/>
          </a:prstGeom>
        </p:spPr>
      </p:pic>
      <p:sp>
        <p:nvSpPr>
          <p:cNvPr id="5" name="Rectangle 4"/>
          <p:cNvSpPr/>
          <p:nvPr/>
        </p:nvSpPr>
        <p:spPr>
          <a:xfrm>
            <a:off x="1983347" y="4906850"/>
            <a:ext cx="3142446" cy="11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9644" y="4594061"/>
            <a:ext cx="878178" cy="609846"/>
          </a:xfrm>
          <a:prstGeom prst="rect">
            <a:avLst/>
          </a:prstGeom>
        </p:spPr>
      </p:pic>
      <p:pic>
        <p:nvPicPr>
          <p:cNvPr id="7" name="Picture 6"/>
          <p:cNvPicPr>
            <a:picLocks noChangeAspect="1"/>
          </p:cNvPicPr>
          <p:nvPr/>
        </p:nvPicPr>
        <p:blipFill>
          <a:blip r:embed="rId5"/>
          <a:stretch>
            <a:fillRect/>
          </a:stretch>
        </p:blipFill>
        <p:spPr>
          <a:xfrm>
            <a:off x="7807822" y="5424425"/>
            <a:ext cx="877900" cy="60965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832" y="4466220"/>
            <a:ext cx="777945" cy="159532"/>
          </a:xfrm>
          <a:prstGeom prst="rect">
            <a:avLst/>
          </a:prstGeom>
        </p:spPr>
      </p:pic>
      <p:pic>
        <p:nvPicPr>
          <p:cNvPr id="9" name="Picture 8"/>
          <p:cNvPicPr>
            <a:picLocks noChangeAspect="1"/>
          </p:cNvPicPr>
          <p:nvPr/>
        </p:nvPicPr>
        <p:blipFill>
          <a:blip r:embed="rId7"/>
          <a:stretch>
            <a:fillRect/>
          </a:stretch>
        </p:blipFill>
        <p:spPr>
          <a:xfrm>
            <a:off x="3864738" y="4486631"/>
            <a:ext cx="939890" cy="1932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2832" y="3809509"/>
            <a:ext cx="611747" cy="344108"/>
          </a:xfrm>
          <a:prstGeom prst="rect">
            <a:avLst/>
          </a:prstGeom>
        </p:spPr>
      </p:pic>
      <p:pic>
        <p:nvPicPr>
          <p:cNvPr id="11" name="Picture 10"/>
          <p:cNvPicPr>
            <a:picLocks noChangeAspect="1"/>
          </p:cNvPicPr>
          <p:nvPr/>
        </p:nvPicPr>
        <p:blipFill>
          <a:blip r:embed="rId9"/>
          <a:stretch>
            <a:fillRect/>
          </a:stretch>
        </p:blipFill>
        <p:spPr>
          <a:xfrm>
            <a:off x="3864738" y="3768609"/>
            <a:ext cx="609653" cy="34140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5793" y="3042344"/>
            <a:ext cx="533305" cy="1263091"/>
          </a:xfrm>
          <a:prstGeom prst="rect">
            <a:avLst/>
          </a:prstGeom>
        </p:spPr>
      </p:pic>
      <p:pic>
        <p:nvPicPr>
          <p:cNvPr id="13" name="Picture 12"/>
          <p:cNvPicPr>
            <a:picLocks noChangeAspect="1"/>
          </p:cNvPicPr>
          <p:nvPr/>
        </p:nvPicPr>
        <p:blipFill>
          <a:blip r:embed="rId11"/>
          <a:stretch>
            <a:fillRect/>
          </a:stretch>
        </p:blipFill>
        <p:spPr>
          <a:xfrm>
            <a:off x="6929644" y="1774972"/>
            <a:ext cx="2262902" cy="1267372"/>
          </a:xfrm>
          <a:prstGeom prst="rect">
            <a:avLst/>
          </a:prstGeom>
        </p:spPr>
      </p:pic>
      <p:pic>
        <p:nvPicPr>
          <p:cNvPr id="14" name="Picture 13"/>
          <p:cNvPicPr>
            <a:picLocks noChangeAspect="1"/>
          </p:cNvPicPr>
          <p:nvPr/>
        </p:nvPicPr>
        <p:blipFill>
          <a:blip r:embed="rId5"/>
          <a:stretch>
            <a:fillRect/>
          </a:stretch>
        </p:blipFill>
        <p:spPr>
          <a:xfrm>
            <a:off x="2295075" y="722592"/>
            <a:ext cx="907536" cy="769172"/>
          </a:xfrm>
          <a:prstGeom prst="rect">
            <a:avLst/>
          </a:prstGeom>
        </p:spPr>
      </p:pic>
      <p:cxnSp>
        <p:nvCxnSpPr>
          <p:cNvPr id="16" name="Straight Connector 15"/>
          <p:cNvCxnSpPr>
            <a:endCxn id="4" idx="0"/>
          </p:cNvCxnSpPr>
          <p:nvPr/>
        </p:nvCxnSpPr>
        <p:spPr>
          <a:xfrm>
            <a:off x="4334683" y="5022761"/>
            <a:ext cx="37829" cy="25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3" idx="0"/>
          </p:cNvCxnSpPr>
          <p:nvPr/>
        </p:nvCxnSpPr>
        <p:spPr>
          <a:xfrm>
            <a:off x="2736894" y="5022761"/>
            <a:ext cx="0" cy="204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p:cNvCxnSpPr>
          <p:nvPr/>
        </p:nvCxnSpPr>
        <p:spPr>
          <a:xfrm>
            <a:off x="4804628" y="4583231"/>
            <a:ext cx="2291631" cy="194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p:cNvCxnSpPr>
          <p:nvPr/>
        </p:nvCxnSpPr>
        <p:spPr>
          <a:xfrm>
            <a:off x="4804628" y="4583231"/>
            <a:ext cx="3103000" cy="1146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2"/>
          </p:cNvCxnSpPr>
          <p:nvPr/>
        </p:nvCxnSpPr>
        <p:spPr>
          <a:xfrm flipH="1">
            <a:off x="2611804" y="4625752"/>
            <a:ext cx="1" cy="281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4334683" y="4679831"/>
            <a:ext cx="0" cy="22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3"/>
          </p:cNvCxnSpPr>
          <p:nvPr/>
        </p:nvCxnSpPr>
        <p:spPr>
          <a:xfrm flipV="1">
            <a:off x="3000777" y="4110015"/>
            <a:ext cx="863960" cy="435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9" idx="1"/>
          </p:cNvCxnSpPr>
          <p:nvPr/>
        </p:nvCxnSpPr>
        <p:spPr>
          <a:xfrm>
            <a:off x="2834579" y="4110015"/>
            <a:ext cx="1030159" cy="473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0"/>
          </p:cNvCxnSpPr>
          <p:nvPr/>
        </p:nvCxnSpPr>
        <p:spPr>
          <a:xfrm flipV="1">
            <a:off x="2528706" y="3361386"/>
            <a:ext cx="2597087" cy="448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34683" y="3451538"/>
            <a:ext cx="791110" cy="357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795493" y="2859110"/>
            <a:ext cx="1416676" cy="726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80951" y="1513148"/>
            <a:ext cx="2563845" cy="259629"/>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2"/>
          <a:stretch>
            <a:fillRect/>
          </a:stretch>
        </p:blipFill>
        <p:spPr>
          <a:xfrm>
            <a:off x="2681868" y="1587025"/>
            <a:ext cx="908383" cy="768163"/>
          </a:xfrm>
          <a:prstGeom prst="rect">
            <a:avLst/>
          </a:prstGeom>
        </p:spPr>
      </p:pic>
      <p:sp>
        <p:nvSpPr>
          <p:cNvPr id="46" name="Right Bracket 45"/>
          <p:cNvSpPr/>
          <p:nvPr/>
        </p:nvSpPr>
        <p:spPr>
          <a:xfrm>
            <a:off x="4340610" y="1197013"/>
            <a:ext cx="354465" cy="81610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6663" y="797313"/>
            <a:ext cx="1772777" cy="1772777"/>
          </a:xfrm>
          <a:prstGeom prst="rect">
            <a:avLst/>
          </a:prstGeom>
        </p:spPr>
      </p:pic>
      <p:cxnSp>
        <p:nvCxnSpPr>
          <p:cNvPr id="49" name="Straight Connector 48"/>
          <p:cNvCxnSpPr/>
          <p:nvPr/>
        </p:nvCxnSpPr>
        <p:spPr>
          <a:xfrm>
            <a:off x="1604589" y="1205363"/>
            <a:ext cx="808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771906" y="1981164"/>
            <a:ext cx="976937" cy="883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31224" y="4572751"/>
            <a:ext cx="1880449" cy="369332"/>
          </a:xfrm>
          <a:prstGeom prst="rect">
            <a:avLst/>
          </a:prstGeom>
          <a:noFill/>
        </p:spPr>
        <p:txBody>
          <a:bodyPr wrap="square" rtlCol="0">
            <a:spAutoFit/>
          </a:bodyPr>
          <a:lstStyle/>
          <a:p>
            <a:r>
              <a:rPr lang="en-US" dirty="0">
                <a:solidFill>
                  <a:srgbClr val="000000"/>
                </a:solidFill>
              </a:rPr>
              <a:t>DNS server (slave)</a:t>
            </a:r>
          </a:p>
        </p:txBody>
      </p:sp>
      <p:sp>
        <p:nvSpPr>
          <p:cNvPr id="55" name="TextBox 54"/>
          <p:cNvSpPr txBox="1"/>
          <p:nvPr/>
        </p:nvSpPr>
        <p:spPr>
          <a:xfrm>
            <a:off x="8685722" y="5859887"/>
            <a:ext cx="1338508" cy="369332"/>
          </a:xfrm>
          <a:prstGeom prst="rect">
            <a:avLst/>
          </a:prstGeom>
          <a:noFill/>
        </p:spPr>
        <p:txBody>
          <a:bodyPr wrap="none" rtlCol="0">
            <a:spAutoFit/>
          </a:bodyPr>
          <a:lstStyle/>
          <a:p>
            <a:r>
              <a:rPr lang="en-US" dirty="0">
                <a:solidFill>
                  <a:srgbClr val="000000"/>
                </a:solidFill>
              </a:rPr>
              <a:t>Proxy server</a:t>
            </a:r>
          </a:p>
        </p:txBody>
      </p:sp>
      <p:sp>
        <p:nvSpPr>
          <p:cNvPr id="56" name="TextBox 55"/>
          <p:cNvSpPr txBox="1"/>
          <p:nvPr/>
        </p:nvSpPr>
        <p:spPr>
          <a:xfrm>
            <a:off x="2371019" y="6039691"/>
            <a:ext cx="784830" cy="369332"/>
          </a:xfrm>
          <a:prstGeom prst="rect">
            <a:avLst/>
          </a:prstGeom>
          <a:noFill/>
        </p:spPr>
        <p:txBody>
          <a:bodyPr wrap="none" rtlCol="0">
            <a:spAutoFit/>
          </a:bodyPr>
          <a:lstStyle/>
          <a:p>
            <a:r>
              <a:rPr lang="en-US" dirty="0">
                <a:solidFill>
                  <a:srgbClr val="000000"/>
                </a:solidFill>
              </a:rPr>
              <a:t>Host 1</a:t>
            </a:r>
          </a:p>
        </p:txBody>
      </p:sp>
      <p:sp>
        <p:nvSpPr>
          <p:cNvPr id="57" name="TextBox 56"/>
          <p:cNvSpPr txBox="1"/>
          <p:nvPr/>
        </p:nvSpPr>
        <p:spPr>
          <a:xfrm>
            <a:off x="4033749" y="6086536"/>
            <a:ext cx="784830" cy="369332"/>
          </a:xfrm>
          <a:prstGeom prst="rect">
            <a:avLst/>
          </a:prstGeom>
          <a:noFill/>
        </p:spPr>
        <p:txBody>
          <a:bodyPr wrap="none" rtlCol="0">
            <a:spAutoFit/>
          </a:bodyPr>
          <a:lstStyle/>
          <a:p>
            <a:r>
              <a:rPr lang="en-US" dirty="0">
                <a:solidFill>
                  <a:srgbClr val="000000"/>
                </a:solidFill>
              </a:rPr>
              <a:t>Host 2</a:t>
            </a:r>
          </a:p>
        </p:txBody>
      </p:sp>
      <p:sp>
        <p:nvSpPr>
          <p:cNvPr id="59" name="TextBox 58"/>
          <p:cNvSpPr txBox="1"/>
          <p:nvPr/>
        </p:nvSpPr>
        <p:spPr>
          <a:xfrm>
            <a:off x="8157372" y="3032875"/>
            <a:ext cx="1215397" cy="369332"/>
          </a:xfrm>
          <a:prstGeom prst="rect">
            <a:avLst/>
          </a:prstGeom>
          <a:noFill/>
        </p:spPr>
        <p:txBody>
          <a:bodyPr wrap="none" rtlCol="0">
            <a:spAutoFit/>
          </a:bodyPr>
          <a:lstStyle/>
          <a:p>
            <a:r>
              <a:rPr lang="en-US" dirty="0">
                <a:solidFill>
                  <a:srgbClr val="000000"/>
                </a:solidFill>
              </a:rPr>
              <a:t>Mpls cloud</a:t>
            </a:r>
          </a:p>
        </p:txBody>
      </p:sp>
      <p:sp>
        <p:nvSpPr>
          <p:cNvPr id="61" name="TextBox 60"/>
          <p:cNvSpPr txBox="1"/>
          <p:nvPr/>
        </p:nvSpPr>
        <p:spPr>
          <a:xfrm>
            <a:off x="2260374" y="2321637"/>
            <a:ext cx="1690463" cy="369332"/>
          </a:xfrm>
          <a:prstGeom prst="rect">
            <a:avLst/>
          </a:prstGeom>
          <a:noFill/>
        </p:spPr>
        <p:txBody>
          <a:bodyPr wrap="none" rtlCol="0">
            <a:spAutoFit/>
          </a:bodyPr>
          <a:lstStyle/>
          <a:p>
            <a:r>
              <a:rPr lang="en-US" dirty="0">
                <a:solidFill>
                  <a:srgbClr val="000000"/>
                </a:solidFill>
              </a:rPr>
              <a:t>Directory server</a:t>
            </a:r>
          </a:p>
        </p:txBody>
      </p:sp>
      <p:sp>
        <p:nvSpPr>
          <p:cNvPr id="62" name="TextBox 61"/>
          <p:cNvSpPr txBox="1"/>
          <p:nvPr/>
        </p:nvSpPr>
        <p:spPr>
          <a:xfrm>
            <a:off x="3469956" y="361749"/>
            <a:ext cx="5842888" cy="461665"/>
          </a:xfrm>
          <a:prstGeom prst="rect">
            <a:avLst/>
          </a:prstGeom>
          <a:noFill/>
        </p:spPr>
        <p:txBody>
          <a:bodyPr wrap="square" rtlCol="0">
            <a:spAutoFit/>
          </a:bodyPr>
          <a:lstStyle/>
          <a:p>
            <a:r>
              <a:rPr lang="en-US" sz="2400" b="1" dirty="0">
                <a:solidFill>
                  <a:srgbClr val="0070AD">
                    <a:lumMod val="75000"/>
                  </a:srgbClr>
                </a:solidFill>
              </a:rPr>
              <a:t>Directory Server (Logical Architecture)</a:t>
            </a:r>
          </a:p>
        </p:txBody>
      </p:sp>
      <p:sp>
        <p:nvSpPr>
          <p:cNvPr id="2" name="Rectangle 1"/>
          <p:cNvSpPr/>
          <p:nvPr/>
        </p:nvSpPr>
        <p:spPr>
          <a:xfrm>
            <a:off x="3303651" y="1061415"/>
            <a:ext cx="820131" cy="14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prstClr val="white"/>
                </a:solidFill>
              </a:rPr>
              <a:t>Ldap</a:t>
            </a:r>
            <a:r>
              <a:rPr lang="en-US" sz="800" dirty="0">
                <a:solidFill>
                  <a:prstClr val="white"/>
                </a:solidFill>
              </a:rPr>
              <a:t> monitor</a:t>
            </a:r>
          </a:p>
        </p:txBody>
      </p:sp>
      <p:sp>
        <p:nvSpPr>
          <p:cNvPr id="27" name="Rectangle 26"/>
          <p:cNvSpPr/>
          <p:nvPr/>
        </p:nvSpPr>
        <p:spPr>
          <a:xfrm>
            <a:off x="3308332" y="1241774"/>
            <a:ext cx="815450" cy="191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white"/>
                </a:solidFill>
              </a:rPr>
              <a:t>LINUX OS</a:t>
            </a:r>
          </a:p>
        </p:txBody>
      </p:sp>
      <p:sp>
        <p:nvSpPr>
          <p:cNvPr id="29" name="Rectangle 28"/>
          <p:cNvSpPr/>
          <p:nvPr/>
        </p:nvSpPr>
        <p:spPr>
          <a:xfrm>
            <a:off x="3390937" y="1724345"/>
            <a:ext cx="765681" cy="203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prstClr val="white"/>
                </a:solidFill>
              </a:rPr>
              <a:t>Ldap</a:t>
            </a:r>
            <a:r>
              <a:rPr lang="en-US" sz="800" dirty="0">
                <a:solidFill>
                  <a:prstClr val="white"/>
                </a:solidFill>
              </a:rPr>
              <a:t> monitor </a:t>
            </a:r>
          </a:p>
        </p:txBody>
      </p:sp>
      <p:sp>
        <p:nvSpPr>
          <p:cNvPr id="33" name="Rectangle 32"/>
          <p:cNvSpPr/>
          <p:nvPr/>
        </p:nvSpPr>
        <p:spPr>
          <a:xfrm>
            <a:off x="3375990" y="1951037"/>
            <a:ext cx="784595"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white"/>
                </a:solidFill>
              </a:rPr>
              <a:t>LINUX OS</a:t>
            </a:r>
          </a:p>
        </p:txBody>
      </p:sp>
      <p:pic>
        <p:nvPicPr>
          <p:cNvPr id="45" name="Picture 44"/>
          <p:cNvPicPr>
            <a:picLocks noChangeAspect="1"/>
          </p:cNvPicPr>
          <p:nvPr/>
        </p:nvPicPr>
        <p:blipFill>
          <a:blip r:embed="rId14"/>
          <a:stretch>
            <a:fillRect/>
          </a:stretch>
        </p:blipFill>
        <p:spPr>
          <a:xfrm>
            <a:off x="4206620" y="1931895"/>
            <a:ext cx="274344" cy="164606"/>
          </a:xfrm>
          <a:prstGeom prst="rect">
            <a:avLst/>
          </a:prstGeom>
        </p:spPr>
      </p:pic>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1451" y="4757417"/>
            <a:ext cx="1654111" cy="1148688"/>
          </a:xfrm>
          <a:prstGeom prst="rect">
            <a:avLst/>
          </a:prstGeom>
        </p:spPr>
      </p:pic>
      <p:sp>
        <p:nvSpPr>
          <p:cNvPr id="17" name="TextBox 16"/>
          <p:cNvSpPr txBox="1"/>
          <p:nvPr/>
        </p:nvSpPr>
        <p:spPr>
          <a:xfrm>
            <a:off x="408661" y="5948036"/>
            <a:ext cx="1572610" cy="646331"/>
          </a:xfrm>
          <a:prstGeom prst="rect">
            <a:avLst/>
          </a:prstGeom>
          <a:noFill/>
        </p:spPr>
        <p:txBody>
          <a:bodyPr wrap="none" rtlCol="0">
            <a:spAutoFit/>
          </a:bodyPr>
          <a:lstStyle/>
          <a:p>
            <a:r>
              <a:rPr lang="en-US" dirty="0" err="1">
                <a:solidFill>
                  <a:srgbClr val="000000"/>
                </a:solidFill>
              </a:rPr>
              <a:t>Ldap</a:t>
            </a:r>
            <a:r>
              <a:rPr lang="en-US" dirty="0">
                <a:solidFill>
                  <a:srgbClr val="000000"/>
                </a:solidFill>
              </a:rPr>
              <a:t> server</a:t>
            </a:r>
          </a:p>
          <a:p>
            <a:r>
              <a:rPr lang="en-US" dirty="0">
                <a:solidFill>
                  <a:srgbClr val="000000"/>
                </a:solidFill>
              </a:rPr>
              <a:t>(multi master) </a:t>
            </a:r>
          </a:p>
        </p:txBody>
      </p:sp>
      <p:cxnSp>
        <p:nvCxnSpPr>
          <p:cNvPr id="20" name="Straight Connector 19"/>
          <p:cNvCxnSpPr>
            <a:endCxn id="8" idx="1"/>
          </p:cNvCxnSpPr>
          <p:nvPr/>
        </p:nvCxnSpPr>
        <p:spPr>
          <a:xfrm>
            <a:off x="1053051" y="4486631"/>
            <a:ext cx="1169781" cy="59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53051" y="4486631"/>
            <a:ext cx="0" cy="3067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291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37" y="3866063"/>
            <a:ext cx="1657581" cy="1590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49" y="3786390"/>
            <a:ext cx="724001" cy="1714739"/>
          </a:xfrm>
          <a:prstGeom prst="rect">
            <a:avLst/>
          </a:prstGeom>
        </p:spPr>
      </p:pic>
      <p:pic>
        <p:nvPicPr>
          <p:cNvPr id="8" name="Picture 7"/>
          <p:cNvPicPr>
            <a:picLocks noChangeAspect="1"/>
          </p:cNvPicPr>
          <p:nvPr/>
        </p:nvPicPr>
        <p:blipFill>
          <a:blip r:embed="rId4"/>
          <a:stretch>
            <a:fillRect/>
          </a:stretch>
        </p:blipFill>
        <p:spPr>
          <a:xfrm>
            <a:off x="4590141" y="3375062"/>
            <a:ext cx="3757102" cy="210441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219" y="1252252"/>
            <a:ext cx="1853485" cy="18534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817" y="1236796"/>
            <a:ext cx="724001" cy="1714739"/>
          </a:xfrm>
          <a:prstGeom prst="rect">
            <a:avLst/>
          </a:prstGeom>
        </p:spPr>
      </p:pic>
      <p:pic>
        <p:nvPicPr>
          <p:cNvPr id="11" name="Picture 10"/>
          <p:cNvPicPr>
            <a:picLocks noChangeAspect="1"/>
          </p:cNvPicPr>
          <p:nvPr/>
        </p:nvPicPr>
        <p:blipFill>
          <a:blip r:embed="rId6"/>
          <a:stretch>
            <a:fillRect/>
          </a:stretch>
        </p:blipFill>
        <p:spPr>
          <a:xfrm>
            <a:off x="7409912" y="1173337"/>
            <a:ext cx="2441859" cy="137156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1590" y="1351943"/>
            <a:ext cx="1390773" cy="1402279"/>
          </a:xfrm>
          <a:prstGeom prst="rect">
            <a:avLst/>
          </a:prstGeom>
        </p:spPr>
      </p:pic>
      <p:sp>
        <p:nvSpPr>
          <p:cNvPr id="21" name="TextBox 20"/>
          <p:cNvSpPr txBox="1"/>
          <p:nvPr/>
        </p:nvSpPr>
        <p:spPr>
          <a:xfrm>
            <a:off x="368608" y="3052293"/>
            <a:ext cx="1328615" cy="373487"/>
          </a:xfrm>
          <a:prstGeom prst="rect">
            <a:avLst/>
          </a:prstGeom>
          <a:noFill/>
        </p:spPr>
        <p:txBody>
          <a:bodyPr wrap="square" rtlCol="0">
            <a:spAutoFit/>
          </a:bodyPr>
          <a:lstStyle/>
          <a:p>
            <a:r>
              <a:rPr lang="en-US" dirty="0">
                <a:solidFill>
                  <a:srgbClr val="000000"/>
                </a:solidFill>
              </a:rPr>
              <a:t>Data center</a:t>
            </a:r>
          </a:p>
        </p:txBody>
      </p:sp>
      <p:sp>
        <p:nvSpPr>
          <p:cNvPr id="22" name="TextBox 21"/>
          <p:cNvSpPr txBox="1"/>
          <p:nvPr/>
        </p:nvSpPr>
        <p:spPr>
          <a:xfrm>
            <a:off x="2659900" y="2790516"/>
            <a:ext cx="1448461" cy="276999"/>
          </a:xfrm>
          <a:prstGeom prst="rect">
            <a:avLst/>
          </a:prstGeom>
          <a:noFill/>
        </p:spPr>
        <p:txBody>
          <a:bodyPr wrap="square" rtlCol="0">
            <a:spAutoFit/>
          </a:bodyPr>
          <a:lstStyle/>
          <a:p>
            <a:r>
              <a:rPr lang="en-US" sz="1200" dirty="0">
                <a:solidFill>
                  <a:srgbClr val="000000"/>
                </a:solidFill>
              </a:rPr>
              <a:t>LDAP server</a:t>
            </a:r>
          </a:p>
        </p:txBody>
      </p:sp>
      <p:sp>
        <p:nvSpPr>
          <p:cNvPr id="24" name="TextBox 23"/>
          <p:cNvSpPr txBox="1"/>
          <p:nvPr/>
        </p:nvSpPr>
        <p:spPr>
          <a:xfrm>
            <a:off x="5900032" y="5501129"/>
            <a:ext cx="1873853" cy="369332"/>
          </a:xfrm>
          <a:prstGeom prst="rect">
            <a:avLst/>
          </a:prstGeom>
          <a:noFill/>
        </p:spPr>
        <p:txBody>
          <a:bodyPr wrap="square" rtlCol="0">
            <a:spAutoFit/>
          </a:bodyPr>
          <a:lstStyle/>
          <a:p>
            <a:r>
              <a:rPr lang="en-US" dirty="0">
                <a:solidFill>
                  <a:srgbClr val="000000"/>
                </a:solidFill>
              </a:rPr>
              <a:t>Mpls cloud</a:t>
            </a:r>
          </a:p>
        </p:txBody>
      </p:sp>
      <p:sp>
        <p:nvSpPr>
          <p:cNvPr id="25" name="TextBox 24"/>
          <p:cNvSpPr txBox="1"/>
          <p:nvPr/>
        </p:nvSpPr>
        <p:spPr>
          <a:xfrm>
            <a:off x="883709" y="5619095"/>
            <a:ext cx="741870" cy="369332"/>
          </a:xfrm>
          <a:prstGeom prst="rect">
            <a:avLst/>
          </a:prstGeom>
          <a:noFill/>
        </p:spPr>
        <p:txBody>
          <a:bodyPr wrap="none" rtlCol="0">
            <a:spAutoFit/>
          </a:bodyPr>
          <a:lstStyle/>
          <a:p>
            <a:r>
              <a:rPr lang="en-US" dirty="0">
                <a:solidFill>
                  <a:srgbClr val="000000"/>
                </a:solidFill>
              </a:rPr>
              <a:t>Office</a:t>
            </a:r>
          </a:p>
        </p:txBody>
      </p:sp>
      <p:sp>
        <p:nvSpPr>
          <p:cNvPr id="26" name="TextBox 25"/>
          <p:cNvSpPr txBox="1"/>
          <p:nvPr/>
        </p:nvSpPr>
        <p:spPr>
          <a:xfrm>
            <a:off x="3297589" y="4813262"/>
            <a:ext cx="1628019" cy="276999"/>
          </a:xfrm>
          <a:prstGeom prst="rect">
            <a:avLst/>
          </a:prstGeom>
          <a:noFill/>
        </p:spPr>
        <p:txBody>
          <a:bodyPr wrap="square" rtlCol="0">
            <a:spAutoFit/>
          </a:bodyPr>
          <a:lstStyle/>
          <a:p>
            <a:r>
              <a:rPr lang="en-US" sz="1200" dirty="0" err="1">
                <a:solidFill>
                  <a:srgbClr val="000000"/>
                </a:solidFill>
              </a:rPr>
              <a:t>Wifi</a:t>
            </a:r>
            <a:r>
              <a:rPr lang="en-US" sz="1200" dirty="0">
                <a:solidFill>
                  <a:srgbClr val="000000"/>
                </a:solidFill>
              </a:rPr>
              <a:t> connection</a:t>
            </a:r>
          </a:p>
        </p:txBody>
      </p:sp>
      <p:sp>
        <p:nvSpPr>
          <p:cNvPr id="27" name="TextBox 26"/>
          <p:cNvSpPr txBox="1"/>
          <p:nvPr/>
        </p:nvSpPr>
        <p:spPr>
          <a:xfrm>
            <a:off x="8347243" y="552211"/>
            <a:ext cx="2032603" cy="369332"/>
          </a:xfrm>
          <a:prstGeom prst="rect">
            <a:avLst/>
          </a:prstGeom>
          <a:noFill/>
        </p:spPr>
        <p:txBody>
          <a:bodyPr wrap="square" rtlCol="0">
            <a:spAutoFit/>
          </a:bodyPr>
          <a:lstStyle/>
          <a:p>
            <a:r>
              <a:rPr lang="en-US" dirty="0">
                <a:solidFill>
                  <a:srgbClr val="000000"/>
                </a:solidFill>
              </a:rPr>
              <a:t>Internet</a:t>
            </a:r>
          </a:p>
        </p:txBody>
      </p:sp>
      <p:sp>
        <p:nvSpPr>
          <p:cNvPr id="29" name="Left-Right Arrow 28"/>
          <p:cNvSpPr/>
          <p:nvPr/>
        </p:nvSpPr>
        <p:spPr>
          <a:xfrm>
            <a:off x="2009546" y="1854251"/>
            <a:ext cx="657497" cy="2718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Left-Right Arrow 29"/>
          <p:cNvSpPr/>
          <p:nvPr/>
        </p:nvSpPr>
        <p:spPr>
          <a:xfrm>
            <a:off x="3573497" y="1882507"/>
            <a:ext cx="965786" cy="4233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1" name="Picture 30"/>
          <p:cNvPicPr>
            <a:picLocks noChangeAspect="1"/>
          </p:cNvPicPr>
          <p:nvPr/>
        </p:nvPicPr>
        <p:blipFill>
          <a:blip r:embed="rId8"/>
          <a:stretch>
            <a:fillRect/>
          </a:stretch>
        </p:blipFill>
        <p:spPr>
          <a:xfrm>
            <a:off x="3328400" y="4356022"/>
            <a:ext cx="1063296" cy="232680"/>
          </a:xfrm>
          <a:prstGeom prst="rect">
            <a:avLst/>
          </a:prstGeom>
        </p:spPr>
      </p:pic>
      <p:pic>
        <p:nvPicPr>
          <p:cNvPr id="32" name="Picture 31"/>
          <p:cNvPicPr>
            <a:picLocks noChangeAspect="1"/>
          </p:cNvPicPr>
          <p:nvPr/>
        </p:nvPicPr>
        <p:blipFill>
          <a:blip r:embed="rId8"/>
          <a:stretch>
            <a:fillRect/>
          </a:stretch>
        </p:blipFill>
        <p:spPr>
          <a:xfrm>
            <a:off x="2164638" y="4495994"/>
            <a:ext cx="502405" cy="232595"/>
          </a:xfrm>
          <a:prstGeom prst="rect">
            <a:avLst/>
          </a:prstGeom>
        </p:spPr>
      </p:pic>
      <p:sp>
        <p:nvSpPr>
          <p:cNvPr id="33" name="Up-Down Arrow 32"/>
          <p:cNvSpPr/>
          <p:nvPr/>
        </p:nvSpPr>
        <p:spPr>
          <a:xfrm>
            <a:off x="5121094" y="2873483"/>
            <a:ext cx="333231" cy="6939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Left-Up Arrow 33"/>
          <p:cNvSpPr/>
          <p:nvPr/>
        </p:nvSpPr>
        <p:spPr>
          <a:xfrm>
            <a:off x="8347243" y="2640169"/>
            <a:ext cx="783878" cy="157122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Box 34"/>
          <p:cNvSpPr txBox="1"/>
          <p:nvPr/>
        </p:nvSpPr>
        <p:spPr>
          <a:xfrm>
            <a:off x="1333000" y="428033"/>
            <a:ext cx="6000568" cy="523220"/>
          </a:xfrm>
          <a:prstGeom prst="rect">
            <a:avLst/>
          </a:prstGeom>
          <a:noFill/>
        </p:spPr>
        <p:txBody>
          <a:bodyPr wrap="square" rtlCol="0">
            <a:spAutoFit/>
          </a:bodyPr>
          <a:lstStyle/>
          <a:p>
            <a:r>
              <a:rPr lang="en-US" sz="2800" b="1" dirty="0">
                <a:solidFill>
                  <a:srgbClr val="0070AD">
                    <a:lumMod val="75000"/>
                  </a:srgbClr>
                </a:solidFill>
              </a:rPr>
              <a:t>Directory Server (Physical Architecture)</a:t>
            </a:r>
          </a:p>
        </p:txBody>
      </p:sp>
      <p:sp>
        <p:nvSpPr>
          <p:cNvPr id="2" name="TextBox 1"/>
          <p:cNvSpPr txBox="1"/>
          <p:nvPr/>
        </p:nvSpPr>
        <p:spPr>
          <a:xfrm>
            <a:off x="3537609" y="3986690"/>
            <a:ext cx="1031051" cy="369332"/>
          </a:xfrm>
          <a:prstGeom prst="rect">
            <a:avLst/>
          </a:prstGeom>
          <a:noFill/>
        </p:spPr>
        <p:txBody>
          <a:bodyPr wrap="none" rtlCol="0">
            <a:spAutoFit/>
          </a:bodyPr>
          <a:lstStyle/>
          <a:p>
            <a:r>
              <a:rPr lang="en-US" dirty="0">
                <a:solidFill>
                  <a:srgbClr val="000000"/>
                </a:solidFill>
              </a:rPr>
              <a:t>Mpls link</a:t>
            </a:r>
          </a:p>
        </p:txBody>
      </p:sp>
    </p:spTree>
    <p:extLst>
      <p:ext uri="{BB962C8B-B14F-4D97-AF65-F5344CB8AC3E}">
        <p14:creationId xmlns:p14="http://schemas.microsoft.com/office/powerpoint/2010/main" val="246410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369" y="4435121"/>
            <a:ext cx="1691624" cy="1691624"/>
          </a:xfrm>
          <a:prstGeom prst="rect">
            <a:avLst/>
          </a:prstGeom>
        </p:spPr>
      </p:pic>
      <p:pic>
        <p:nvPicPr>
          <p:cNvPr id="7" name="Picture 6"/>
          <p:cNvPicPr>
            <a:picLocks noChangeAspect="1"/>
          </p:cNvPicPr>
          <p:nvPr/>
        </p:nvPicPr>
        <p:blipFill>
          <a:blip r:embed="rId3"/>
          <a:stretch>
            <a:fillRect/>
          </a:stretch>
        </p:blipFill>
        <p:spPr>
          <a:xfrm>
            <a:off x="887368" y="1131534"/>
            <a:ext cx="2824377" cy="1740018"/>
          </a:xfrm>
          <a:prstGeom prst="rect">
            <a:avLst/>
          </a:prstGeom>
        </p:spPr>
      </p:pic>
      <p:sp>
        <p:nvSpPr>
          <p:cNvPr id="16" name="Rounded Rectangular Callout 15"/>
          <p:cNvSpPr/>
          <p:nvPr/>
        </p:nvSpPr>
        <p:spPr>
          <a:xfrm>
            <a:off x="702103" y="3609406"/>
            <a:ext cx="2062155" cy="82571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white"/>
                </a:solidFill>
              </a:rPr>
              <a:t>UserID</a:t>
            </a:r>
            <a:r>
              <a:rPr lang="en-US" dirty="0">
                <a:solidFill>
                  <a:prstClr val="white"/>
                </a:solidFill>
              </a:rPr>
              <a:t> &amp; Password</a:t>
            </a:r>
          </a:p>
        </p:txBody>
      </p:sp>
      <p:pic>
        <p:nvPicPr>
          <p:cNvPr id="17" name="Picture 16"/>
          <p:cNvPicPr>
            <a:picLocks noChangeAspect="1"/>
          </p:cNvPicPr>
          <p:nvPr/>
        </p:nvPicPr>
        <p:blipFill>
          <a:blip r:embed="rId4"/>
          <a:stretch>
            <a:fillRect/>
          </a:stretch>
        </p:blipFill>
        <p:spPr>
          <a:xfrm>
            <a:off x="4527504" y="1129573"/>
            <a:ext cx="3636782" cy="4004265"/>
          </a:xfrm>
          <a:prstGeom prst="rect">
            <a:avLst/>
          </a:prstGeom>
        </p:spPr>
      </p:pic>
      <p:pic>
        <p:nvPicPr>
          <p:cNvPr id="18" name="Picture 17"/>
          <p:cNvPicPr>
            <a:picLocks noChangeAspect="1"/>
          </p:cNvPicPr>
          <p:nvPr/>
        </p:nvPicPr>
        <p:blipFill>
          <a:blip r:embed="rId5"/>
          <a:stretch>
            <a:fillRect/>
          </a:stretch>
        </p:blipFill>
        <p:spPr>
          <a:xfrm>
            <a:off x="8980044" y="1129573"/>
            <a:ext cx="3090940" cy="1908213"/>
          </a:xfrm>
          <a:prstGeom prst="rect">
            <a:avLst/>
          </a:prstGeom>
        </p:spPr>
      </p:pic>
      <p:sp>
        <p:nvSpPr>
          <p:cNvPr id="20" name="TextBox 19"/>
          <p:cNvSpPr txBox="1"/>
          <p:nvPr/>
        </p:nvSpPr>
        <p:spPr>
          <a:xfrm>
            <a:off x="2832162" y="3131705"/>
            <a:ext cx="1627438" cy="646331"/>
          </a:xfrm>
          <a:prstGeom prst="rect">
            <a:avLst/>
          </a:prstGeom>
          <a:noFill/>
        </p:spPr>
        <p:txBody>
          <a:bodyPr wrap="square" rtlCol="0">
            <a:spAutoFit/>
          </a:bodyPr>
          <a:lstStyle/>
          <a:p>
            <a:r>
              <a:rPr lang="en-US" dirty="0">
                <a:solidFill>
                  <a:prstClr val="black"/>
                </a:solidFill>
              </a:rPr>
              <a:t>Authentication Successful</a:t>
            </a:r>
          </a:p>
        </p:txBody>
      </p:sp>
      <p:pic>
        <p:nvPicPr>
          <p:cNvPr id="22" name="Picture 21"/>
          <p:cNvPicPr>
            <a:picLocks noChangeAspect="1"/>
          </p:cNvPicPr>
          <p:nvPr/>
        </p:nvPicPr>
        <p:blipFill>
          <a:blip r:embed="rId6"/>
          <a:stretch>
            <a:fillRect/>
          </a:stretch>
        </p:blipFill>
        <p:spPr>
          <a:xfrm>
            <a:off x="8708125" y="3609406"/>
            <a:ext cx="2072820" cy="951058"/>
          </a:xfrm>
          <a:prstGeom prst="rect">
            <a:avLst/>
          </a:prstGeom>
        </p:spPr>
      </p:pic>
      <p:cxnSp>
        <p:nvCxnSpPr>
          <p:cNvPr id="24" name="Straight Arrow Connector 23"/>
          <p:cNvCxnSpPr>
            <a:stCxn id="7" idx="3"/>
          </p:cNvCxnSpPr>
          <p:nvPr/>
        </p:nvCxnSpPr>
        <p:spPr>
          <a:xfrm flipV="1">
            <a:off x="3711745" y="1881053"/>
            <a:ext cx="815759" cy="1204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232190" y="1720378"/>
            <a:ext cx="815758" cy="5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31966" y="2926080"/>
            <a:ext cx="2534194" cy="369332"/>
          </a:xfrm>
          <a:prstGeom prst="rect">
            <a:avLst/>
          </a:prstGeom>
          <a:noFill/>
        </p:spPr>
        <p:txBody>
          <a:bodyPr wrap="square" rtlCol="0">
            <a:spAutoFit/>
          </a:bodyPr>
          <a:lstStyle/>
          <a:p>
            <a:r>
              <a:rPr lang="en-US" dirty="0">
                <a:solidFill>
                  <a:prstClr val="black"/>
                </a:solidFill>
              </a:rPr>
              <a:t>      Local Server</a:t>
            </a:r>
          </a:p>
        </p:txBody>
      </p:sp>
      <p:sp>
        <p:nvSpPr>
          <p:cNvPr id="35" name="TextBox 34"/>
          <p:cNvSpPr txBox="1"/>
          <p:nvPr/>
        </p:nvSpPr>
        <p:spPr>
          <a:xfrm>
            <a:off x="4624251" y="5264331"/>
            <a:ext cx="3540035" cy="378823"/>
          </a:xfrm>
          <a:prstGeom prst="rect">
            <a:avLst/>
          </a:prstGeom>
          <a:noFill/>
        </p:spPr>
        <p:txBody>
          <a:bodyPr wrap="square" rtlCol="0">
            <a:spAutoFit/>
          </a:bodyPr>
          <a:lstStyle/>
          <a:p>
            <a:r>
              <a:rPr lang="en-US" dirty="0">
                <a:solidFill>
                  <a:prstClr val="black"/>
                </a:solidFill>
              </a:rPr>
              <a:t>              Centralized Server</a:t>
            </a:r>
          </a:p>
        </p:txBody>
      </p:sp>
      <p:sp>
        <p:nvSpPr>
          <p:cNvPr id="36" name="TextBox 35"/>
          <p:cNvSpPr txBox="1"/>
          <p:nvPr/>
        </p:nvSpPr>
        <p:spPr>
          <a:xfrm>
            <a:off x="9047948" y="3131705"/>
            <a:ext cx="2839252" cy="369332"/>
          </a:xfrm>
          <a:prstGeom prst="rect">
            <a:avLst/>
          </a:prstGeom>
          <a:noFill/>
        </p:spPr>
        <p:txBody>
          <a:bodyPr wrap="square" rtlCol="0">
            <a:spAutoFit/>
          </a:bodyPr>
          <a:lstStyle/>
          <a:p>
            <a:r>
              <a:rPr lang="en-US" dirty="0">
                <a:solidFill>
                  <a:prstClr val="black"/>
                </a:solidFill>
              </a:rPr>
              <a:t>               Local Server</a:t>
            </a:r>
          </a:p>
        </p:txBody>
      </p:sp>
      <p:sp>
        <p:nvSpPr>
          <p:cNvPr id="37" name="Rounded Rectangle 36"/>
          <p:cNvSpPr/>
          <p:nvPr/>
        </p:nvSpPr>
        <p:spPr>
          <a:xfrm>
            <a:off x="10358847" y="3501037"/>
            <a:ext cx="1712138" cy="1332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Authentication succeeded</a:t>
            </a:r>
          </a:p>
        </p:txBody>
      </p:sp>
      <p:sp>
        <p:nvSpPr>
          <p:cNvPr id="19" name="Title 1"/>
          <p:cNvSpPr txBox="1">
            <a:spLocks/>
          </p:cNvSpPr>
          <p:nvPr/>
        </p:nvSpPr>
        <p:spPr>
          <a:xfrm>
            <a:off x="333367" y="146462"/>
            <a:ext cx="11125236" cy="11049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b="1" dirty="0" smtClean="0">
                <a:latin typeface="Calibri" panose="020F0502020204030204" pitchFamily="34" charset="0"/>
              </a:rPr>
              <a:t>User Authentication</a:t>
            </a:r>
            <a:endParaRPr lang="en-US" sz="3200" b="1" dirty="0">
              <a:latin typeface="Calibri" panose="020F0502020204030204" pitchFamily="34" charset="0"/>
            </a:endParaRPr>
          </a:p>
        </p:txBody>
      </p:sp>
    </p:spTree>
    <p:extLst>
      <p:ext uri="{BB962C8B-B14F-4D97-AF65-F5344CB8AC3E}">
        <p14:creationId xmlns:p14="http://schemas.microsoft.com/office/powerpoint/2010/main" val="2846305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487 -0.00185 L -0.04857 -0.00138 C -0.04935 -0.00231 -0.05 -0.00208 -0.05078 -0.00301 C -0.05183 -0.0037 -0.0513 -0.00416 -0.05261 -0.00787 C -0.05287 -0.00879 -0.053 -0.00856 -0.05326 -0.00949 C -0.05378 -0.01088 -0.0543 -0.01342 -0.05482 -0.01458 C -0.05599 -0.01828 -0.05847 -0.02476 -0.05847 -0.02453 C -0.05886 -0.02638 -0.05938 -0.0287 -0.05964 -0.02986 C -0.06094 -0.03495 -0.06107 -0.03472 -0.06185 -0.0368 C -0.06224 -0.03773 -0.0625 -0.03865 -0.06276 -0.04027 C -0.06354 -0.04305 -0.0642 -0.04676 -0.06485 -0.0493 C -0.06498 -0.05046 -0.06524 -0.05023 -0.0655 -0.05092 C -0.06589 -0.05254 -0.06615 -0.05439 -0.06654 -0.05601 C -0.06719 -0.05926 -0.06771 -0.06226 -0.06836 -0.06527 C -0.06901 -0.06828 -0.06966 -0.07129 -0.07032 -0.07407 C -0.07487 -0.10254 -0.07448 -0.09976 -0.08047 -0.14166 C -0.08216 -0.15347 -0.08164 -0.15046 -0.08242 -0.15879 C -0.08295 -0.16319 -0.08347 -0.16666 -0.08412 -0.17152 C -0.08464 -0.17615 -0.08503 -0.18078 -0.08555 -0.18472 C -0.08581 -0.18726 -0.08607 -0.18981 -0.0862 -0.19213 C -0.08633 -0.19351 -0.0862 -0.19467 -0.08633 -0.19629 C -0.08646 -0.19791 -0.08672 -0.20046 -0.08672 -0.20185 C -0.08685 -0.20301 -0.08672 -0.20324 -0.08659 -0.2037 C -0.08646 -0.20532 -0.0862 -0.20601 -0.08607 -0.20787 C -0.08568 -0.21365 -0.08594 -0.21134 -0.08503 -0.21435 C -0.0849 -0.21643 -0.0849 -0.21713 -0.08451 -0.21851 C -0.08464 -0.21875 -0.08451 -0.21851 -0.08438 -0.21851 L -0.08464 -0.21643 L -0.06367 -0.2537 " pathEditMode="relative" rAng="20700000" ptsTypes="AAAAAAAAAAAAAAAAAAAAAAAAAAAAA">
                                      <p:cBhvr>
                                        <p:cTn id="6" dur="2000" fill="hold"/>
                                        <p:tgtEl>
                                          <p:spTgt spid="16"/>
                                        </p:tgtEl>
                                        <p:attrNameLst>
                                          <p:attrName>ppt_x</p:attrName>
                                          <p:attrName>ppt_y</p:attrName>
                                        </p:attrNameLst>
                                      </p:cBhvr>
                                      <p:rCtr x="-1263" y="-1233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iterate type="wd">
                                    <p:tmPct val="0"/>
                                  </p:iterate>
                                  <p:childTnLst>
                                    <p:animMotion origin="layout" path="M 0.05794 0.00996 L 0.05794 0.01019 C 0.05976 0.01551 0.06159 0.02107 0.06328 0.02686 C 0.0638 0.02848 0.06354 0.03079 0.06432 0.03241 C 0.06549 0.03473 0.06719 0.03611 0.06849 0.03797 C 0.06888 0.04121 0.06901 0.04445 0.06953 0.04746 C 0.07005 0.05 0.07135 0.05232 0.07174 0.05486 C 0.07305 0.06412 0.07383 0.07361 0.07487 0.08311 C 0.07526 0.08936 0.07526 0.09561 0.07591 0.10186 C 0.07617 0.10486 0.0793 0.12269 0.08021 0.12616 C 0.08112 0.1301 0.08242 0.13357 0.08333 0.1375 C 0.08424 0.1419 0.08463 0.1463 0.08542 0.1507 C 0.08646 0.15625 0.08867 0.1676 0.08867 0.16783 C 0.08828 0.17454 0.08841 0.18149 0.0875 0.1882 C 0.08698 0.19283 0.08424 0.19561 0.08229 0.19769 C 0.08086 0.19908 0.07943 0.2 0.07799 0.20139 C 0.0763 0.20324 0.07461 0.20556 0.07278 0.20695 C 0.07109 0.20811 0.06927 0.20834 0.06745 0.2088 C 0.06601 0.21088 0.06484 0.2132 0.06328 0.21459 C 0.05325 0.22338 0.05586 0.21968 0.04948 0.22385 C 0.04778 0.225 0.04596 0.22639 0.04427 0.22778 C 0.04206 0.2294 0.0401 0.23195 0.03789 0.23334 C 0.03581 0.23449 0.03372 0.23449 0.03151 0.23519 C 0.02096 0.24468 0.02617 0.24144 0.00403 0.23704 C 0.00221 0.23681 0.00052 0.23449 -0.00117 0.23334 C -0.00326 0.23195 -0.00534 0.2301 -0.00755 0.22963 C -0.00964 0.22894 -0.01185 0.22871 -0.01393 0.22778 C -0.01485 0.22732 -0.02253 0.22223 -0.02448 0.22199 C -0.03294 0.22153 -0.04141 0.22199 -0.04974 0.22199 L -0.04974 0.22223 " pathEditMode="relative" rAng="0" ptsTypes="AAAAAAAAAAAAAAAAAAAAAAAAAAAAAA">
                                      <p:cBhvr>
                                        <p:cTn id="10" dur="500" fill="hold"/>
                                        <p:tgtEl>
                                          <p:spTgt spid="20"/>
                                        </p:tgtEl>
                                        <p:attrNameLst>
                                          <p:attrName>ppt_x</p:attrName>
                                          <p:attrName>ppt_y</p:attrName>
                                        </p:attrNameLst>
                                      </p:cBhvr>
                                      <p:rCtr x="-3854" y="1155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iterate type="wd">
                                    <p:tmPct val="0"/>
                                  </p:iterate>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iterate type="wd">
                                    <p:tmAbs val="0"/>
                                  </p:iterate>
                                  <p:childTnLst>
                                    <p:set>
                                      <p:cBhvr>
                                        <p:cTn id="23"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2" nodeType="clickEffect">
                                  <p:stCondLst>
                                    <p:cond delay="0"/>
                                  </p:stCondLst>
                                  <p:iterate type="wd">
                                    <p:tmPct val="0"/>
                                  </p:iterate>
                                  <p:childTnLst>
                                    <p:animMotion origin="layout" path="M 0 0 L 0 0 C 0.00573 0.00046 0.01159 0.00023 0.01719 0.00185 C 0.02057 0.00278 0.0237 0.00555 0.02682 0.00741 L 0.03008 0.00949 C 0.03112 0.01134 0.03216 0.01343 0.03333 0.01505 C 0.03424 0.01667 0.03555 0.01736 0.03646 0.01898 C 0.03737 0.0206 0.03789 0.02292 0.03867 0.02454 C 0.03958 0.02662 0.04076 0.02847 0.04193 0.03032 L 0.04401 0.04167 C 0.0444 0.04375 0.04492 0.0456 0.04505 0.04745 L 0.04622 0.05694 C 0.04583 0.06528 0.0457 0.07361 0.04505 0.08171 C 0.04453 0.08958 0.04349 0.08657 0.04076 0.09329 C 0.0332 0.11204 0.04557 0.08843 0.03437 0.10833 C 0.03203 0.1206 0.03516 0.10741 0.03008 0.11991 C 0.02513 0.13218 0.03112 0.12384 0.02474 0.13125 C 0.02357 0.13727 0.02383 0.13866 0.02044 0.14282 C 0.01953 0.14375 0.01823 0.14375 0.01719 0.14468 C 0.01497 0.14676 0.01328 0.15069 0.01081 0.15231 L 0.00117 0.15787 C 0 0.15856 -0.00104 0.15949 -0.00208 0.15995 C -0.00391 0.16042 -0.0056 0.16111 -0.00742 0.1618 C -0.01172 0.16319 -0.01615 0.16366 -0.02031 0.16551 C -0.02174 0.1662 -0.02318 0.16667 -0.02461 0.16736 C -0.02643 0.16852 -0.02813 0.1706 -0.02995 0.1713 C -0.03281 0.17245 -0.03568 0.17245 -0.03854 0.17315 L -0.04492 0.17708 C -0.04609 0.17755 -0.04714 0.17847 -0.04818 0.17893 C -0.05 0.17963 -0.05182 0.18009 -0.05352 0.18079 C -0.05625 0.18194 -0.05664 0.18264 -0.05885 0.18472 L -0.05885 0.18472 " pathEditMode="relative" ptsTypes="AAAAAAAAAAAAAAAAAAAAAAAAAAAAAAAA">
                                      <p:cBhvr>
                                        <p:cTn id="27" dur="2000" fill="hold"/>
                                        <p:tgtEl>
                                          <p:spTgt spid="20">
                                            <p:txEl>
                                              <p:pRg st="0" end="0"/>
                                            </p:txEl>
                                          </p:spTgt>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3" nodeType="clickEffect">
                                  <p:stCondLst>
                                    <p:cond delay="0"/>
                                  </p:stCondLst>
                                  <p:iterate type="wd">
                                    <p:tmPct val="0"/>
                                  </p:iterate>
                                  <p:childTnLst>
                                    <p:animEffect transition="out" filter="fade">
                                      <p:cBhvr>
                                        <p:cTn id="31" dur="500"/>
                                        <p:tgtEl>
                                          <p:spTgt spid="20">
                                            <p:txEl>
                                              <p:pRg st="0" end="0"/>
                                            </p:txEl>
                                          </p:spTgt>
                                        </p:tgtEl>
                                      </p:cBhvr>
                                    </p:animEffect>
                                    <p:set>
                                      <p:cBhvr>
                                        <p:cTn id="32" dur="1" fill="hold">
                                          <p:stCondLst>
                                            <p:cond delay="499"/>
                                          </p:stCondLst>
                                        </p:cTn>
                                        <p:tgtEl>
                                          <p:spTgt spid="20">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2.5E-6 -0.00162 L 2.5E-6 -0.00139 C 0.00351 -0.00347 0.0069 -0.00695 0.01067 -0.00718 C 0.0414 -0.0081 0.072 -0.00648 0.1026 -0.00533 C 0.10521 -0.0051 0.10794 -0.00394 0.1108 -0.00347 C 0.11484 -0.00278 0.11888 -0.00232 0.12317 -0.00162 C 0.12773 -0.00047 0.13229 0.00092 0.13685 0.00231 C 0.13867 0.00278 0.14036 0.0037 0.14219 0.00416 C 0.15026 0.00578 0.16497 0.00717 0.17239 0.00787 C 0.18633 0.01412 0.1776 0.01134 0.19844 0.01342 C 0.34505 0.04676 0.49596 0.01528 0.64466 0.01342 C 0.64752 0.01342 0.65013 0.01018 0.65299 0.00972 C 0.65937 0.00879 0.66575 0.00972 0.67226 0.00972 L 0.67226 0.00995 " pathEditMode="relative" rAng="0" ptsTypes="AAAAAAAAAAAAAA">
                                      <p:cBhvr>
                                        <p:cTn id="36" dur="2000" fill="hold"/>
                                        <p:tgtEl>
                                          <p:spTgt spid="15"/>
                                        </p:tgtEl>
                                        <p:attrNameLst>
                                          <p:attrName>ppt_x</p:attrName>
                                          <p:attrName>ppt_y</p:attrName>
                                        </p:attrNameLst>
                                      </p:cBhvr>
                                      <p:rCtr x="33607" y="1204"/>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8893 -0.02407 L -0.08893 -0.02407 C -0.09154 -0.04722 -0.08998 -0.03704 -0.09323 -0.05463 C -0.0957 -0.06829 -0.09414 -0.06273 -0.09753 -0.07176 C -0.09948 -0.09745 -0.0974 -0.07616 -0.09961 -0.09097 C -0.10039 -0.09583 -0.10169 -0.10602 -0.10169 -0.10602 C -0.10143 -0.1206 -0.1013 -0.13541 -0.10065 -0.15 C -0.1 -0.16643 -0.10039 -0.15648 -0.09753 -0.16713 C -0.09701 -0.16898 -0.09701 -0.17106 -0.09636 -0.17268 C -0.09518 -0.17685 -0.09362 -0.18032 -0.09219 -0.18426 C -0.09141 -0.18611 -0.09089 -0.18842 -0.08998 -0.19004 C -0.08646 -0.19629 -0.08555 -0.19861 -0.08034 -0.20324 C -0.06615 -0.21597 -0.08386 -0.20046 -0.07292 -0.20903 C -0.07292 -0.20903 -0.06758 -0.21366 -0.06641 -0.21458 L -0.06641 -0.21458 " pathEditMode="relative" ptsTypes="AAAAAAAAAAAAAAA">
                                      <p:cBhvr>
                                        <p:cTn id="44" dur="2000" fill="hold"/>
                                        <p:tgtEl>
                                          <p:spTgt spid="22"/>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0" grpId="1"/>
      <p:bldP spid="20" grpId="2" build="allAtOnce"/>
      <p:bldP spid="20" grpId="3" build="allAtOnce"/>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9141" y="2846359"/>
            <a:ext cx="859611" cy="877900"/>
          </a:xfrm>
          <a:prstGeom prst="rect">
            <a:avLst/>
          </a:prstGeom>
        </p:spPr>
      </p:pic>
      <p:pic>
        <p:nvPicPr>
          <p:cNvPr id="3" name="Picture 2"/>
          <p:cNvPicPr>
            <a:picLocks noChangeAspect="1"/>
          </p:cNvPicPr>
          <p:nvPr/>
        </p:nvPicPr>
        <p:blipFill>
          <a:blip r:embed="rId3"/>
          <a:stretch>
            <a:fillRect/>
          </a:stretch>
        </p:blipFill>
        <p:spPr>
          <a:xfrm>
            <a:off x="794993" y="2633403"/>
            <a:ext cx="2267909" cy="1652159"/>
          </a:xfrm>
          <a:prstGeom prst="rect">
            <a:avLst/>
          </a:prstGeom>
        </p:spPr>
      </p:pic>
      <p:pic>
        <p:nvPicPr>
          <p:cNvPr id="4" name="Picture 3"/>
          <p:cNvPicPr>
            <a:picLocks noChangeAspect="1"/>
          </p:cNvPicPr>
          <p:nvPr/>
        </p:nvPicPr>
        <p:blipFill>
          <a:blip r:embed="rId4"/>
          <a:stretch>
            <a:fillRect/>
          </a:stretch>
        </p:blipFill>
        <p:spPr>
          <a:xfrm>
            <a:off x="1072385" y="4597180"/>
            <a:ext cx="1713124" cy="1713124"/>
          </a:xfrm>
          <a:prstGeom prst="rect">
            <a:avLst/>
          </a:prstGeom>
        </p:spPr>
      </p:pic>
      <p:pic>
        <p:nvPicPr>
          <p:cNvPr id="5" name="Picture 4"/>
          <p:cNvPicPr>
            <a:picLocks noChangeAspect="1"/>
          </p:cNvPicPr>
          <p:nvPr/>
        </p:nvPicPr>
        <p:blipFill>
          <a:blip r:embed="rId5"/>
          <a:stretch>
            <a:fillRect/>
          </a:stretch>
        </p:blipFill>
        <p:spPr>
          <a:xfrm>
            <a:off x="4058530" y="411400"/>
            <a:ext cx="2298391" cy="1828959"/>
          </a:xfrm>
          <a:prstGeom prst="rect">
            <a:avLst/>
          </a:prstGeom>
        </p:spPr>
      </p:pic>
      <p:pic>
        <p:nvPicPr>
          <p:cNvPr id="6" name="Picture 5"/>
          <p:cNvPicPr>
            <a:picLocks noChangeAspect="1"/>
          </p:cNvPicPr>
          <p:nvPr/>
        </p:nvPicPr>
        <p:blipFill>
          <a:blip r:embed="rId6"/>
          <a:stretch>
            <a:fillRect/>
          </a:stretch>
        </p:blipFill>
        <p:spPr>
          <a:xfrm>
            <a:off x="8977570" y="228528"/>
            <a:ext cx="2231329" cy="1737511"/>
          </a:xfrm>
          <a:prstGeom prst="rect">
            <a:avLst/>
          </a:prstGeom>
        </p:spPr>
      </p:pic>
      <p:pic>
        <p:nvPicPr>
          <p:cNvPr id="7" name="Picture 6"/>
          <p:cNvPicPr>
            <a:picLocks noChangeAspect="1"/>
          </p:cNvPicPr>
          <p:nvPr/>
        </p:nvPicPr>
        <p:blipFill>
          <a:blip r:embed="rId7"/>
          <a:stretch>
            <a:fillRect/>
          </a:stretch>
        </p:blipFill>
        <p:spPr>
          <a:xfrm>
            <a:off x="7607271" y="2633403"/>
            <a:ext cx="2359356" cy="1896020"/>
          </a:xfrm>
          <a:prstGeom prst="rect">
            <a:avLst/>
          </a:prstGeom>
        </p:spPr>
      </p:pic>
      <p:cxnSp>
        <p:nvCxnSpPr>
          <p:cNvPr id="11" name="Straight Arrow Connector 10"/>
          <p:cNvCxnSpPr/>
          <p:nvPr/>
        </p:nvCxnSpPr>
        <p:spPr>
          <a:xfrm flipV="1">
            <a:off x="1928946" y="4127864"/>
            <a:ext cx="1" cy="627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625634" y="2633403"/>
            <a:ext cx="2390503" cy="1494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If Authentication Server fails</a:t>
            </a:r>
          </a:p>
        </p:txBody>
      </p:sp>
      <p:sp>
        <p:nvSpPr>
          <p:cNvPr id="16" name="TextBox 15"/>
          <p:cNvSpPr txBox="1"/>
          <p:nvPr/>
        </p:nvSpPr>
        <p:spPr>
          <a:xfrm>
            <a:off x="208626" y="1013361"/>
            <a:ext cx="2011680" cy="461665"/>
          </a:xfrm>
          <a:prstGeom prst="rect">
            <a:avLst/>
          </a:prstGeom>
          <a:noFill/>
        </p:spPr>
        <p:txBody>
          <a:bodyPr wrap="square" rtlCol="0">
            <a:spAutoFit/>
          </a:bodyPr>
          <a:lstStyle/>
          <a:p>
            <a:r>
              <a:rPr lang="en-US" sz="2400" b="1" dirty="0">
                <a:solidFill>
                  <a:prstClr val="black"/>
                </a:solidFill>
              </a:rPr>
              <a:t>CASE 1</a:t>
            </a:r>
          </a:p>
        </p:txBody>
      </p:sp>
      <p:cxnSp>
        <p:nvCxnSpPr>
          <p:cNvPr id="18" name="Straight Arrow Connector 17"/>
          <p:cNvCxnSpPr/>
          <p:nvPr/>
        </p:nvCxnSpPr>
        <p:spPr>
          <a:xfrm flipV="1">
            <a:off x="2625634" y="3285310"/>
            <a:ext cx="5577462" cy="231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Multiply 18"/>
          <p:cNvSpPr/>
          <p:nvPr/>
        </p:nvSpPr>
        <p:spPr>
          <a:xfrm>
            <a:off x="1499141" y="2633403"/>
            <a:ext cx="859611" cy="1275988"/>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9268959" y="2616370"/>
            <a:ext cx="2234118" cy="1275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Authentication succeeded</a:t>
            </a:r>
          </a:p>
        </p:txBody>
      </p:sp>
      <p:sp>
        <p:nvSpPr>
          <p:cNvPr id="24" name="TextBox 23"/>
          <p:cNvSpPr txBox="1"/>
          <p:nvPr/>
        </p:nvSpPr>
        <p:spPr>
          <a:xfrm>
            <a:off x="397565" y="1669774"/>
            <a:ext cx="1630018" cy="461665"/>
          </a:xfrm>
          <a:prstGeom prst="rect">
            <a:avLst/>
          </a:prstGeom>
          <a:noFill/>
        </p:spPr>
        <p:txBody>
          <a:bodyPr wrap="square" rtlCol="0">
            <a:spAutoFit/>
          </a:bodyPr>
          <a:lstStyle/>
          <a:p>
            <a:r>
              <a:rPr lang="en-US" sz="2400" b="1" dirty="0">
                <a:solidFill>
                  <a:prstClr val="black"/>
                </a:solidFill>
              </a:rPr>
              <a:t>CASE 2</a:t>
            </a:r>
          </a:p>
        </p:txBody>
      </p:sp>
      <p:sp>
        <p:nvSpPr>
          <p:cNvPr id="26" name="Oval 25"/>
          <p:cNvSpPr/>
          <p:nvPr/>
        </p:nvSpPr>
        <p:spPr>
          <a:xfrm>
            <a:off x="6070822" y="2473892"/>
            <a:ext cx="1494908" cy="1595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If backup server fails</a:t>
            </a:r>
          </a:p>
        </p:txBody>
      </p:sp>
      <p:sp>
        <p:nvSpPr>
          <p:cNvPr id="27" name="Multiply 26"/>
          <p:cNvSpPr/>
          <p:nvPr/>
        </p:nvSpPr>
        <p:spPr>
          <a:xfrm>
            <a:off x="8149685" y="2560974"/>
            <a:ext cx="821635" cy="150792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p:nvPr/>
        </p:nvCxnSpPr>
        <p:spPr>
          <a:xfrm flipH="1" flipV="1">
            <a:off x="6165657" y="1097283"/>
            <a:ext cx="2209717" cy="153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12574" y="795130"/>
            <a:ext cx="1572935" cy="461665"/>
          </a:xfrm>
          <a:prstGeom prst="rect">
            <a:avLst/>
          </a:prstGeom>
          <a:noFill/>
        </p:spPr>
        <p:txBody>
          <a:bodyPr wrap="square" rtlCol="0">
            <a:spAutoFit/>
          </a:bodyPr>
          <a:lstStyle/>
          <a:p>
            <a:r>
              <a:rPr lang="en-US" sz="2400" b="1" dirty="0">
                <a:solidFill>
                  <a:prstClr val="black"/>
                </a:solidFill>
              </a:rPr>
              <a:t>CASE 3</a:t>
            </a:r>
          </a:p>
        </p:txBody>
      </p:sp>
      <p:sp>
        <p:nvSpPr>
          <p:cNvPr id="34" name="Oval 33"/>
          <p:cNvSpPr/>
          <p:nvPr/>
        </p:nvSpPr>
        <p:spPr>
          <a:xfrm>
            <a:off x="5735328" y="257625"/>
            <a:ext cx="1778829" cy="17200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If central server fails</a:t>
            </a:r>
          </a:p>
        </p:txBody>
      </p:sp>
      <p:sp>
        <p:nvSpPr>
          <p:cNvPr id="35" name="Multiply 34"/>
          <p:cNvSpPr/>
          <p:nvPr/>
        </p:nvSpPr>
        <p:spPr>
          <a:xfrm>
            <a:off x="4611899" y="520667"/>
            <a:ext cx="795131" cy="1060174"/>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7" name="Straight Arrow Connector 36"/>
          <p:cNvCxnSpPr/>
          <p:nvPr/>
        </p:nvCxnSpPr>
        <p:spPr>
          <a:xfrm flipV="1">
            <a:off x="5791200" y="945366"/>
            <a:ext cx="3909391" cy="67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ounded Rectangular Callout 38"/>
          <p:cNvSpPr/>
          <p:nvPr/>
        </p:nvSpPr>
        <p:spPr>
          <a:xfrm>
            <a:off x="10482501" y="251108"/>
            <a:ext cx="1709499" cy="141866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Authentication succeeded</a:t>
            </a:r>
          </a:p>
        </p:txBody>
      </p:sp>
      <p:sp>
        <p:nvSpPr>
          <p:cNvPr id="23" name="Title 1"/>
          <p:cNvSpPr txBox="1">
            <a:spLocks/>
          </p:cNvSpPr>
          <p:nvPr/>
        </p:nvSpPr>
        <p:spPr>
          <a:xfrm>
            <a:off x="6070822" y="4937310"/>
            <a:ext cx="11125236" cy="11049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b="1" dirty="0" smtClean="0">
                <a:latin typeface="Calibri" panose="020F0502020204030204" pitchFamily="34" charset="0"/>
              </a:rPr>
              <a:t>Redundancy of </a:t>
            </a:r>
          </a:p>
          <a:p>
            <a:r>
              <a:rPr lang="en-US" sz="6000" b="1" dirty="0" smtClean="0">
                <a:latin typeface="Calibri" panose="020F0502020204030204" pitchFamily="34" charset="0"/>
              </a:rPr>
              <a:t>Authentication</a:t>
            </a:r>
            <a:endParaRPr lang="en-US" sz="3200" b="1" dirty="0">
              <a:latin typeface="Calibri" panose="020F0502020204030204" pitchFamily="34" charset="0"/>
            </a:endParaRPr>
          </a:p>
        </p:txBody>
      </p:sp>
    </p:spTree>
    <p:extLst>
      <p:ext uri="{BB962C8B-B14F-4D97-AF65-F5344CB8AC3E}">
        <p14:creationId xmlns:p14="http://schemas.microsoft.com/office/powerpoint/2010/main" val="17116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2" nodeType="clickEffect">
                                  <p:stCondLst>
                                    <p:cond delay="0"/>
                                  </p:stCondLst>
                                  <p:childTnLst>
                                    <p:set>
                                      <p:cBhvr>
                                        <p:cTn id="67" dur="1" fill="hold">
                                          <p:stCondLst>
                                            <p:cond delay="0"/>
                                          </p:stCondLst>
                                        </p:cTn>
                                        <p:tgtEl>
                                          <p:spTgt spid="2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3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24">
                                            <p:txEl>
                                              <p:pRg st="0" end="0"/>
                                            </p:txEl>
                                          </p:spTgt>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p:bldP spid="19" grpId="0" animBg="1"/>
      <p:bldP spid="19" grpId="1" animBg="1"/>
      <p:bldP spid="22" grpId="0" animBg="1"/>
      <p:bldP spid="22" grpId="1" animBg="1"/>
      <p:bldP spid="22" grpId="2" animBg="1"/>
      <p:bldP spid="26" grpId="0" animBg="1"/>
      <p:bldP spid="26" grpId="1" animBg="1"/>
      <p:bldP spid="27" grpId="0" animBg="1"/>
      <p:bldP spid="27" grpId="1" animBg="1"/>
      <p:bldP spid="33" grpId="0"/>
      <p:bldP spid="34" grpId="0" animBg="1"/>
      <p:bldP spid="35"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Mail </a:t>
            </a:r>
            <a:br>
              <a:rPr lang="en-US" sz="9600" dirty="0" smtClean="0">
                <a:solidFill>
                  <a:srgbClr val="12ABDB"/>
                </a:solidFill>
              </a:rPr>
            </a:br>
            <a:r>
              <a:rPr lang="en-US" sz="9600" dirty="0" smtClean="0">
                <a:solidFill>
                  <a:srgbClr val="12ABDB"/>
                </a:solidFill>
              </a:rPr>
              <a:t>Server</a:t>
            </a:r>
            <a:endParaRPr lang="en-US" sz="9600" dirty="0">
              <a:solidFill>
                <a:srgbClr val="12ABDB"/>
              </a:solidFill>
            </a:endParaRPr>
          </a:p>
        </p:txBody>
      </p:sp>
    </p:spTree>
    <p:extLst>
      <p:ext uri="{BB962C8B-B14F-4D97-AF65-F5344CB8AC3E}">
        <p14:creationId xmlns:p14="http://schemas.microsoft.com/office/powerpoint/2010/main" val="220727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SMTP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397"/>
            <a:ext cx="7367679" cy="4725477"/>
          </a:xfrm>
          <a:prstGeom prst="rect">
            <a:avLst/>
          </a:prstGeom>
          <a:ln w="28575">
            <a:solidFill>
              <a:srgbClr val="0D588B"/>
            </a:solidFill>
          </a:ln>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422" y="1310611"/>
            <a:ext cx="6595628" cy="3561639"/>
          </a:xfrm>
          <a:prstGeom prst="rect">
            <a:avLst/>
          </a:prstGeom>
          <a:ln w="28575">
            <a:solidFill>
              <a:srgbClr val="D943DC"/>
            </a:solidFill>
          </a:ln>
        </p:spPr>
      </p:pic>
    </p:spTree>
    <p:extLst>
      <p:ext uri="{BB962C8B-B14F-4D97-AF65-F5344CB8AC3E}">
        <p14:creationId xmlns:p14="http://schemas.microsoft.com/office/powerpoint/2010/main" val="542188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POP3</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8423" y="1214650"/>
            <a:ext cx="9510971" cy="5349922"/>
          </a:xfrm>
          <a:prstGeom prst="rect">
            <a:avLst/>
          </a:prstGeom>
        </p:spPr>
      </p:pic>
    </p:spTree>
    <p:extLst>
      <p:ext uri="{BB962C8B-B14F-4D97-AF65-F5344CB8AC3E}">
        <p14:creationId xmlns:p14="http://schemas.microsoft.com/office/powerpoint/2010/main" val="195754713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IMAP</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605" y="1323833"/>
            <a:ext cx="9307773" cy="5235622"/>
          </a:xfrm>
          <a:prstGeom prst="rect">
            <a:avLst/>
          </a:prstGeom>
        </p:spPr>
      </p:pic>
    </p:spTree>
    <p:extLst>
      <p:ext uri="{BB962C8B-B14F-4D97-AF65-F5344CB8AC3E}">
        <p14:creationId xmlns:p14="http://schemas.microsoft.com/office/powerpoint/2010/main" val="37960943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6508" y="213237"/>
            <a:ext cx="7677150"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3200" b="1" dirty="0">
                <a:solidFill>
                  <a:srgbClr val="C00000"/>
                </a:solidFill>
                <a:latin typeface="Calibri" pitchFamily="34" charset="0"/>
                <a:cs typeface="Calibri" pitchFamily="34" charset="0"/>
              </a:rPr>
              <a:t>MAIL </a:t>
            </a:r>
            <a:r>
              <a:rPr lang="en-US" sz="3200" b="1" dirty="0" smtClean="0">
                <a:solidFill>
                  <a:srgbClr val="C00000"/>
                </a:solidFill>
                <a:latin typeface="Calibri" pitchFamily="34" charset="0"/>
                <a:cs typeface="Calibri" pitchFamily="34" charset="0"/>
              </a:rPr>
              <a:t>SERVER Architecture</a:t>
            </a:r>
            <a:endParaRPr lang="en-US" sz="3200" b="1" dirty="0">
              <a:solidFill>
                <a:srgbClr val="C00000"/>
              </a:solidFill>
              <a:latin typeface="Calibri" pitchFamily="34" charset="0"/>
              <a:cs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5" y="1196118"/>
            <a:ext cx="4629978" cy="4990088"/>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2326"/>
          <a:stretch/>
        </p:blipFill>
        <p:spPr>
          <a:xfrm>
            <a:off x="6438988" y="74280"/>
            <a:ext cx="4629978" cy="1879967"/>
          </a:xfrm>
          <a:prstGeom prst="rect">
            <a:avLst/>
          </a:prstGeom>
        </p:spPr>
      </p:pic>
      <p:grpSp>
        <p:nvGrpSpPr>
          <p:cNvPr id="7" name="Group 38"/>
          <p:cNvGrpSpPr/>
          <p:nvPr/>
        </p:nvGrpSpPr>
        <p:grpSpPr>
          <a:xfrm>
            <a:off x="7834772" y="2090819"/>
            <a:ext cx="1934489" cy="1272209"/>
            <a:chOff x="1447800" y="2133600"/>
            <a:chExt cx="2010154" cy="1609725"/>
          </a:xfrm>
        </p:grpSpPr>
        <p:pic>
          <p:nvPicPr>
            <p:cNvPr id="8" name="Picture 3" descr="C:\Users\sr11097\Desktop\sd.jpg"/>
            <p:cNvPicPr>
              <a:picLocks noChangeAspect="1" noChangeArrowheads="1"/>
            </p:cNvPicPr>
            <p:nvPr/>
          </p:nvPicPr>
          <p:blipFill>
            <a:blip r:embed="rId3" cstate="print"/>
            <a:srcRect/>
            <a:stretch>
              <a:fillRect/>
            </a:stretch>
          </p:blipFill>
          <p:spPr bwMode="auto">
            <a:xfrm>
              <a:off x="1447800" y="2133600"/>
              <a:ext cx="2010154" cy="1609725"/>
            </a:xfrm>
            <a:prstGeom prst="rect">
              <a:avLst/>
            </a:prstGeom>
            <a:noFill/>
          </p:spPr>
        </p:pic>
        <p:sp>
          <p:nvSpPr>
            <p:cNvPr id="9" name="Rectangle 8"/>
            <p:cNvSpPr/>
            <p:nvPr/>
          </p:nvSpPr>
          <p:spPr>
            <a:xfrm>
              <a:off x="1600200" y="2743200"/>
              <a:ext cx="1600200" cy="30480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MPLS cloud</a:t>
              </a:r>
            </a:p>
          </p:txBody>
        </p:sp>
      </p:gr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0105"/>
          <a:stretch/>
        </p:blipFill>
        <p:spPr>
          <a:xfrm>
            <a:off x="6487027" y="3131653"/>
            <a:ext cx="4629978" cy="3487808"/>
          </a:xfrm>
          <a:prstGeom prst="rect">
            <a:avLst/>
          </a:prstGeom>
        </p:spPr>
      </p:pic>
    </p:spTree>
    <p:extLst>
      <p:ext uri="{BB962C8B-B14F-4D97-AF65-F5344CB8AC3E}">
        <p14:creationId xmlns:p14="http://schemas.microsoft.com/office/powerpoint/2010/main" val="355243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611" y="310062"/>
            <a:ext cx="8392262" cy="710015"/>
          </a:xfrm>
        </p:spPr>
        <p:txBody>
          <a:bodyPr/>
          <a:lstStyle/>
          <a:p>
            <a:r>
              <a:rPr lang="en-US" dirty="0" smtClean="0">
                <a:solidFill>
                  <a:schemeClr val="tx1"/>
                </a:solidFill>
              </a:rPr>
              <a:t>WAN Architecture</a:t>
            </a:r>
            <a:endParaRPr lang="en-US" dirty="0">
              <a:solidFill>
                <a:schemeClr val="tx1"/>
              </a:solidFill>
            </a:endParaRPr>
          </a:p>
        </p:txBody>
      </p:sp>
      <p:pic>
        <p:nvPicPr>
          <p:cNvPr id="4" name="Picture 2" descr="http://ptgmedia.pearsoncmg.com/images/chap29_9780789756473/elementLinks/29fig11_al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202" y="1376478"/>
            <a:ext cx="8789158" cy="37302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78472" y="5314697"/>
            <a:ext cx="914400" cy="369332"/>
          </a:xfrm>
          <a:prstGeom prst="rect">
            <a:avLst/>
          </a:prstGeom>
          <a:solidFill>
            <a:schemeClr val="bg1"/>
          </a:solidFill>
          <a:ln>
            <a:noFill/>
          </a:ln>
        </p:spPr>
        <p:txBody>
          <a:bodyPr wrap="square" rtlCol="0">
            <a:spAutoFit/>
          </a:bodyPr>
          <a:lstStyle/>
          <a:p>
            <a:endParaRPr lang="en-US" dirty="0">
              <a:solidFill>
                <a:srgbClr val="000000"/>
              </a:solidFill>
            </a:endParaRPr>
          </a:p>
        </p:txBody>
      </p:sp>
      <p:sp>
        <p:nvSpPr>
          <p:cNvPr id="8" name="TextBox 7"/>
          <p:cNvSpPr txBox="1"/>
          <p:nvPr/>
        </p:nvSpPr>
        <p:spPr>
          <a:xfrm>
            <a:off x="2144973" y="3255279"/>
            <a:ext cx="914400" cy="369332"/>
          </a:xfrm>
          <a:prstGeom prst="rect">
            <a:avLst/>
          </a:prstGeom>
          <a:solidFill>
            <a:schemeClr val="bg1"/>
          </a:solidFill>
          <a:ln>
            <a:noFill/>
          </a:ln>
        </p:spPr>
        <p:txBody>
          <a:bodyPr wrap="square" rtlCol="0">
            <a:spAutoFit/>
          </a:bodyPr>
          <a:lstStyle/>
          <a:p>
            <a:endParaRPr lang="en-US" dirty="0">
              <a:solidFill>
                <a:srgbClr val="000000"/>
              </a:solidFill>
            </a:endParaRPr>
          </a:p>
        </p:txBody>
      </p:sp>
      <p:sp>
        <p:nvSpPr>
          <p:cNvPr id="9" name="TextBox 8"/>
          <p:cNvSpPr txBox="1"/>
          <p:nvPr/>
        </p:nvSpPr>
        <p:spPr>
          <a:xfrm>
            <a:off x="2144973" y="5314697"/>
            <a:ext cx="914400" cy="369332"/>
          </a:xfrm>
          <a:prstGeom prst="rect">
            <a:avLst/>
          </a:prstGeom>
          <a:solidFill>
            <a:schemeClr val="bg1"/>
          </a:solidFill>
          <a:ln>
            <a:noFill/>
          </a:ln>
        </p:spPr>
        <p:txBody>
          <a:bodyPr wrap="square" rtlCol="0">
            <a:spAutoFit/>
          </a:bodyPr>
          <a:lstStyle/>
          <a:p>
            <a:endParaRPr lang="en-US" dirty="0">
              <a:solidFill>
                <a:srgbClr val="000000"/>
              </a:solidFill>
            </a:endParaRPr>
          </a:p>
        </p:txBody>
      </p:sp>
      <p:sp>
        <p:nvSpPr>
          <p:cNvPr id="12" name="TextBox 11"/>
          <p:cNvSpPr txBox="1"/>
          <p:nvPr/>
        </p:nvSpPr>
        <p:spPr>
          <a:xfrm>
            <a:off x="5841242" y="4974345"/>
            <a:ext cx="368367" cy="890516"/>
          </a:xfrm>
          <a:prstGeom prst="rect">
            <a:avLst/>
          </a:prstGeom>
          <a:solidFill>
            <a:schemeClr val="bg1"/>
          </a:solidFill>
        </p:spPr>
        <p:txBody>
          <a:bodyPr wrap="square" rtlCol="0">
            <a:spAutoFit/>
          </a:bodyPr>
          <a:lstStyle/>
          <a:p>
            <a:endParaRPr lang="en-US" dirty="0">
              <a:solidFill>
                <a:srgbClr val="000000"/>
              </a:solidFill>
            </a:endParaRPr>
          </a:p>
        </p:txBody>
      </p:sp>
      <p:pic>
        <p:nvPicPr>
          <p:cNvPr id="13" name="Picture 2" descr="http://ptgmedia.pearsoncmg.com/images/chap29_9780789756473/elementLinks/29fig11_alt.jpg"/>
          <p:cNvPicPr>
            <a:picLocks noChangeAspect="1" noChangeArrowheads="1"/>
          </p:cNvPicPr>
          <p:nvPr/>
        </p:nvPicPr>
        <p:blipFill rotWithShape="1">
          <a:blip r:embed="rId2">
            <a:extLst>
              <a:ext uri="{28A0092B-C50C-407E-A947-70E740481C1C}">
                <a14:useLocalDpi xmlns:a14="http://schemas.microsoft.com/office/drawing/2010/main" val="0"/>
              </a:ext>
            </a:extLst>
          </a:blip>
          <a:srcRect t="54267" r="66796" b="6220"/>
          <a:stretch/>
        </p:blipFill>
        <p:spPr bwMode="auto">
          <a:xfrm>
            <a:off x="4556819" y="4909211"/>
            <a:ext cx="2253923" cy="14739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44973" y="2852382"/>
            <a:ext cx="652818" cy="400110"/>
          </a:xfrm>
          <a:prstGeom prst="rect">
            <a:avLst/>
          </a:prstGeom>
          <a:solidFill>
            <a:schemeClr val="bg1"/>
          </a:solidFill>
        </p:spPr>
        <p:txBody>
          <a:bodyPr wrap="square" rtlCol="0">
            <a:spAutoFit/>
          </a:bodyPr>
          <a:lstStyle/>
          <a:p>
            <a:r>
              <a:rPr lang="en-US" sz="2000" b="1" dirty="0">
                <a:solidFill>
                  <a:srgbClr val="000000"/>
                </a:solidFill>
              </a:rPr>
              <a:t>Asia</a:t>
            </a:r>
          </a:p>
        </p:txBody>
      </p:sp>
      <p:sp>
        <p:nvSpPr>
          <p:cNvPr id="20" name="Rectangle 19"/>
          <p:cNvSpPr/>
          <p:nvPr/>
        </p:nvSpPr>
        <p:spPr>
          <a:xfrm>
            <a:off x="7792872" y="2872970"/>
            <a:ext cx="1733266" cy="355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APAC</a:t>
            </a:r>
          </a:p>
        </p:txBody>
      </p:sp>
      <p:sp>
        <p:nvSpPr>
          <p:cNvPr id="22" name="Rectangle 21"/>
          <p:cNvSpPr/>
          <p:nvPr/>
        </p:nvSpPr>
        <p:spPr>
          <a:xfrm>
            <a:off x="2014181" y="4912887"/>
            <a:ext cx="1045191" cy="37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0000"/>
                </a:solidFill>
              </a:rPr>
              <a:t>Europe</a:t>
            </a:r>
          </a:p>
        </p:txBody>
      </p:sp>
      <p:sp>
        <p:nvSpPr>
          <p:cNvPr id="23" name="Rectangle 22"/>
          <p:cNvSpPr/>
          <p:nvPr/>
        </p:nvSpPr>
        <p:spPr>
          <a:xfrm>
            <a:off x="8065827" y="4918876"/>
            <a:ext cx="1460311" cy="37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Middle-East</a:t>
            </a:r>
          </a:p>
        </p:txBody>
      </p:sp>
      <p:sp>
        <p:nvSpPr>
          <p:cNvPr id="24" name="Rectangle 23"/>
          <p:cNvSpPr/>
          <p:nvPr/>
        </p:nvSpPr>
        <p:spPr>
          <a:xfrm>
            <a:off x="6455391" y="4909211"/>
            <a:ext cx="355351" cy="7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5237675" y="6383170"/>
            <a:ext cx="1071288" cy="369332"/>
          </a:xfrm>
          <a:prstGeom prst="rect">
            <a:avLst/>
          </a:prstGeom>
          <a:noFill/>
        </p:spPr>
        <p:txBody>
          <a:bodyPr wrap="square" rtlCol="0">
            <a:spAutoFit/>
          </a:bodyPr>
          <a:lstStyle/>
          <a:p>
            <a:r>
              <a:rPr lang="en-US" b="1" dirty="0">
                <a:solidFill>
                  <a:srgbClr val="000000"/>
                </a:solidFill>
              </a:rPr>
              <a:t>US</a:t>
            </a:r>
          </a:p>
        </p:txBody>
      </p:sp>
      <p:cxnSp>
        <p:nvCxnSpPr>
          <p:cNvPr id="39" name="Straight Connector 38"/>
          <p:cNvCxnSpPr/>
          <p:nvPr/>
        </p:nvCxnSpPr>
        <p:spPr>
          <a:xfrm flipH="1">
            <a:off x="6590371" y="3753134"/>
            <a:ext cx="551170" cy="174622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100632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lowchart: Alternate Process 37"/>
          <p:cNvSpPr/>
          <p:nvPr/>
        </p:nvSpPr>
        <p:spPr>
          <a:xfrm>
            <a:off x="6591300" y="838200"/>
            <a:ext cx="5365750" cy="4114800"/>
          </a:xfrm>
          <a:prstGeom prst="flowChartAlternate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5" name="Picture 7" descr="C:\Users\cb11031\Desktop\Images\Database_1.png"/>
          <p:cNvPicPr>
            <a:picLocks noChangeAspect="1" noChangeArrowheads="1"/>
          </p:cNvPicPr>
          <p:nvPr/>
        </p:nvPicPr>
        <p:blipFill>
          <a:blip r:embed="rId2" cstate="print"/>
          <a:srcRect/>
          <a:stretch>
            <a:fillRect/>
          </a:stretch>
        </p:blipFill>
        <p:spPr bwMode="auto">
          <a:xfrm>
            <a:off x="10150529" y="2514600"/>
            <a:ext cx="1568450" cy="1600200"/>
          </a:xfrm>
          <a:prstGeom prst="rect">
            <a:avLst/>
          </a:prstGeom>
          <a:noFill/>
        </p:spPr>
      </p:pic>
      <p:sp>
        <p:nvSpPr>
          <p:cNvPr id="2" name="Title 1"/>
          <p:cNvSpPr>
            <a:spLocks noGrp="1"/>
          </p:cNvSpPr>
          <p:nvPr>
            <p:ph type="title"/>
          </p:nvPr>
        </p:nvSpPr>
        <p:spPr>
          <a:xfrm>
            <a:off x="1724290" y="609601"/>
            <a:ext cx="8911960" cy="443198"/>
          </a:xfrm>
        </p:spPr>
        <p:txBody>
          <a:bodyPr/>
          <a:lstStyle/>
          <a:p>
            <a:r>
              <a:rPr dirty="0" smtClean="0">
                <a:solidFill>
                  <a:srgbClr val="C00000"/>
                </a:solidFill>
                <a:latin typeface="Calibri" pitchFamily="34" charset="0"/>
                <a:cs typeface="Calibri" pitchFamily="34" charset="0"/>
              </a:rPr>
              <a:t>MAIL SERVICE</a:t>
            </a:r>
            <a:endParaRPr lang="en-US" dirty="0">
              <a:solidFill>
                <a:srgbClr val="C00000"/>
              </a:solidFill>
              <a:latin typeface="Calibri" pitchFamily="34" charset="0"/>
              <a:cs typeface="Calibri" pitchFamily="34" charset="0"/>
            </a:endParaRPr>
          </a:p>
        </p:txBody>
      </p:sp>
      <p:grpSp>
        <p:nvGrpSpPr>
          <p:cNvPr id="3" name="Group 11"/>
          <p:cNvGrpSpPr/>
          <p:nvPr/>
        </p:nvGrpSpPr>
        <p:grpSpPr>
          <a:xfrm>
            <a:off x="6591300" y="1066799"/>
            <a:ext cx="2146300" cy="2059400"/>
            <a:chOff x="92571" y="4648200"/>
            <a:chExt cx="1905000" cy="1496715"/>
          </a:xfrm>
        </p:grpSpPr>
        <p:pic>
          <p:nvPicPr>
            <p:cNvPr id="2050" name="Picture 2" descr="C:\Users\cb11031\Desktop\emailserver.png"/>
            <p:cNvPicPr>
              <a:picLocks noChangeAspect="1" noChangeArrowheads="1"/>
            </p:cNvPicPr>
            <p:nvPr/>
          </p:nvPicPr>
          <p:blipFill>
            <a:blip r:embed="rId3" cstate="print"/>
            <a:srcRect/>
            <a:stretch>
              <a:fillRect/>
            </a:stretch>
          </p:blipFill>
          <p:spPr bwMode="auto">
            <a:xfrm>
              <a:off x="152400" y="4648200"/>
              <a:ext cx="1845171" cy="1295400"/>
            </a:xfrm>
            <a:prstGeom prst="rect">
              <a:avLst/>
            </a:prstGeom>
            <a:noFill/>
          </p:spPr>
        </p:pic>
        <p:sp>
          <p:nvSpPr>
            <p:cNvPr id="11" name="TextBox 10"/>
            <p:cNvSpPr txBox="1"/>
            <p:nvPr/>
          </p:nvSpPr>
          <p:spPr>
            <a:xfrm>
              <a:off x="92571" y="5943600"/>
              <a:ext cx="1660029" cy="20131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dirty="0">
                  <a:latin typeface="+mj-lt"/>
                </a:rPr>
                <a:t>Mail Server</a:t>
              </a:r>
            </a:p>
          </p:txBody>
        </p:sp>
      </p:grpSp>
      <p:sp>
        <p:nvSpPr>
          <p:cNvPr id="18" name="TextBox 17"/>
          <p:cNvSpPr txBox="1"/>
          <p:nvPr/>
        </p:nvSpPr>
        <p:spPr>
          <a:xfrm>
            <a:off x="7086600" y="515781"/>
            <a:ext cx="29718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sz="1600" b="1" u="sng" dirty="0">
                <a:solidFill>
                  <a:srgbClr val="C00000"/>
                </a:solidFill>
                <a:latin typeface="+mj-lt"/>
              </a:rPr>
              <a:t>Data Center - </a:t>
            </a:r>
            <a:r>
              <a:rPr lang="en-US" sz="1600" b="1" u="sng" dirty="0" smtClean="0">
                <a:solidFill>
                  <a:srgbClr val="C00000"/>
                </a:solidFill>
                <a:latin typeface="+mj-lt"/>
              </a:rPr>
              <a:t>Bangalore</a:t>
            </a:r>
            <a:endParaRPr lang="en-US" sz="1600" b="1" u="sng" dirty="0">
              <a:solidFill>
                <a:srgbClr val="C00000"/>
              </a:solidFill>
              <a:latin typeface="+mj-lt"/>
            </a:endParaRPr>
          </a:p>
        </p:txBody>
      </p:sp>
      <p:cxnSp>
        <p:nvCxnSpPr>
          <p:cNvPr id="28" name="Straight Arrow Connector 27"/>
          <p:cNvCxnSpPr/>
          <p:nvPr/>
        </p:nvCxnSpPr>
        <p:spPr>
          <a:xfrm rot="5400000" flipH="1" flipV="1">
            <a:off x="2187575" y="3863975"/>
            <a:ext cx="1295400" cy="5778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V="1">
            <a:off x="4940300" y="2209800"/>
            <a:ext cx="1568450"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054" name="Picture 6" descr="C:\Users\cb11031\Desktop\index.jpg"/>
          <p:cNvPicPr>
            <a:picLocks noChangeAspect="1" noChangeArrowheads="1"/>
          </p:cNvPicPr>
          <p:nvPr/>
        </p:nvPicPr>
        <p:blipFill>
          <a:blip r:embed="rId4" cstate="print"/>
          <a:srcRect/>
          <a:stretch>
            <a:fillRect/>
          </a:stretch>
        </p:blipFill>
        <p:spPr bwMode="auto">
          <a:xfrm>
            <a:off x="2216150" y="5030167"/>
            <a:ext cx="825500" cy="684835"/>
          </a:xfrm>
          <a:prstGeom prst="rect">
            <a:avLst/>
          </a:prstGeom>
          <a:noFill/>
        </p:spPr>
      </p:pic>
      <p:grpSp>
        <p:nvGrpSpPr>
          <p:cNvPr id="5" name="Group 40"/>
          <p:cNvGrpSpPr/>
          <p:nvPr/>
        </p:nvGrpSpPr>
        <p:grpSpPr>
          <a:xfrm>
            <a:off x="3536950" y="4343400"/>
            <a:ext cx="1816100" cy="1066800"/>
            <a:chOff x="2209800" y="4724400"/>
            <a:chExt cx="1371600" cy="1066800"/>
          </a:xfrm>
        </p:grpSpPr>
        <p:sp>
          <p:nvSpPr>
            <p:cNvPr id="39" name="Rounded Rectangular Callout 38"/>
            <p:cNvSpPr/>
            <p:nvPr/>
          </p:nvSpPr>
          <p:spPr>
            <a:xfrm>
              <a:off x="2209800" y="4724400"/>
              <a:ext cx="1371600" cy="1066800"/>
            </a:xfrm>
            <a:prstGeom prst="wedgeRoundRectCallout">
              <a:avLst>
                <a:gd name="adj1" fmla="val -93560"/>
                <a:gd name="adj2" fmla="val 6011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p:cNvSpPr txBox="1"/>
            <p:nvPr/>
          </p:nvSpPr>
          <p:spPr>
            <a:xfrm>
              <a:off x="2362200" y="4800600"/>
              <a:ext cx="1143000"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600" dirty="0">
                  <a:latin typeface="+mj-lt"/>
                </a:rPr>
                <a:t>User is sending E-mail to same domain</a:t>
              </a:r>
            </a:p>
          </p:txBody>
        </p:sp>
      </p:grpSp>
      <p:grpSp>
        <p:nvGrpSpPr>
          <p:cNvPr id="6" name="Group 30"/>
          <p:cNvGrpSpPr/>
          <p:nvPr/>
        </p:nvGrpSpPr>
        <p:grpSpPr>
          <a:xfrm>
            <a:off x="2711451" y="2276477"/>
            <a:ext cx="2177667" cy="1685925"/>
            <a:chOff x="1447800" y="2133600"/>
            <a:chExt cx="2010154" cy="1609725"/>
          </a:xfrm>
        </p:grpSpPr>
        <p:pic>
          <p:nvPicPr>
            <p:cNvPr id="32" name="Picture 3" descr="C:\Users\sr11097\Desktop\sd.jpg"/>
            <p:cNvPicPr>
              <a:picLocks noChangeAspect="1" noChangeArrowheads="1"/>
            </p:cNvPicPr>
            <p:nvPr/>
          </p:nvPicPr>
          <p:blipFill>
            <a:blip r:embed="rId5" cstate="print"/>
            <a:srcRect/>
            <a:stretch>
              <a:fillRect/>
            </a:stretch>
          </p:blipFill>
          <p:spPr bwMode="auto">
            <a:xfrm>
              <a:off x="1447800" y="2133600"/>
              <a:ext cx="2010154" cy="1609725"/>
            </a:xfrm>
            <a:prstGeom prst="rect">
              <a:avLst/>
            </a:prstGeom>
            <a:noFill/>
          </p:spPr>
        </p:pic>
        <p:sp>
          <p:nvSpPr>
            <p:cNvPr id="34" name="Rectangle 33"/>
            <p:cNvSpPr/>
            <p:nvPr/>
          </p:nvSpPr>
          <p:spPr>
            <a:xfrm>
              <a:off x="1600200" y="2743200"/>
              <a:ext cx="1600200" cy="30480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MPLS cloud</a:t>
              </a:r>
            </a:p>
          </p:txBody>
        </p:sp>
      </p:grpSp>
      <p:pic>
        <p:nvPicPr>
          <p:cNvPr id="29" name="Picture 28"/>
          <p:cNvPicPr>
            <a:picLocks noChangeAspect="1"/>
          </p:cNvPicPr>
          <p:nvPr/>
        </p:nvPicPr>
        <p:blipFill>
          <a:blip r:embed="rId6"/>
          <a:stretch>
            <a:fillRect/>
          </a:stretch>
        </p:blipFill>
        <p:spPr>
          <a:xfrm>
            <a:off x="824518" y="4888148"/>
            <a:ext cx="1391632" cy="1348906"/>
          </a:xfrm>
          <a:prstGeom prst="rect">
            <a:avLst/>
          </a:prstGeom>
        </p:spPr>
      </p:pic>
      <p:pic>
        <p:nvPicPr>
          <p:cNvPr id="31" name="Picture 30"/>
          <p:cNvPicPr>
            <a:picLocks noChangeAspect="1"/>
          </p:cNvPicPr>
          <p:nvPr/>
        </p:nvPicPr>
        <p:blipFill>
          <a:blip r:embed="rId6"/>
          <a:stretch>
            <a:fillRect/>
          </a:stretch>
        </p:blipFill>
        <p:spPr>
          <a:xfrm>
            <a:off x="8758897" y="3314700"/>
            <a:ext cx="1391632" cy="1348906"/>
          </a:xfrm>
          <a:prstGeom prst="rect">
            <a:avLst/>
          </a:prstGeom>
        </p:spPr>
      </p:pic>
      <p:cxnSp>
        <p:nvCxnSpPr>
          <p:cNvPr id="8" name="Curved Connector 7"/>
          <p:cNvCxnSpPr/>
          <p:nvPr/>
        </p:nvCxnSpPr>
        <p:spPr>
          <a:xfrm>
            <a:off x="8878957" y="1696278"/>
            <a:ext cx="1417982" cy="9939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995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4"/>
                                        </p:tgtEl>
                                        <p:attrNameLst>
                                          <p:attrName>style.visibility</p:attrName>
                                        </p:attrNameLst>
                                      </p:cBhvr>
                                      <p:to>
                                        <p:strVal val="visible"/>
                                      </p:to>
                                    </p:set>
                                    <p:animEffect transition="in" filter="blinds(horizontal)">
                                      <p:cBhvr>
                                        <p:cTn id="14" dur="500"/>
                                        <p:tgtEl>
                                          <p:spTgt spid="2054"/>
                                        </p:tgtEl>
                                      </p:cBhvr>
                                    </p:animEffect>
                                  </p:childTnLst>
                                </p:cTn>
                              </p:par>
                            </p:childTnLst>
                          </p:cTn>
                        </p:par>
                      </p:childTnLst>
                    </p:cTn>
                  </p:par>
                  <p:par>
                    <p:cTn id="15" fill="hold">
                      <p:stCondLst>
                        <p:cond delay="indefinite"/>
                      </p:stCondLst>
                      <p:childTnLst>
                        <p:par>
                          <p:cTn id="16" fill="hold">
                            <p:stCondLst>
                              <p:cond delay="0"/>
                            </p:stCondLst>
                            <p:childTnLst>
                              <p:par>
                                <p:cTn id="17" presetID="57" presetClass="path" presetSubtype="0" accel="50000" decel="50000" fill="hold" nodeType="clickEffect">
                                  <p:stCondLst>
                                    <p:cond delay="0"/>
                                  </p:stCondLst>
                                  <p:childTnLst>
                                    <p:animMotion origin="layout" path="M 2.77556E-17 3.33333E-6 L 2.77556E-17 -0.22778 C 2.77556E-17 -0.3301 0.14462 -0.45556 0.2625 -0.45556 L 0.525 -0.45556 " pathEditMode="relative" rAng="0" ptsTypes="FfFF">
                                      <p:cBhvr>
                                        <p:cTn id="18" dur="2000" fill="hold"/>
                                        <p:tgtEl>
                                          <p:spTgt spid="2054"/>
                                        </p:tgtEl>
                                        <p:attrNameLst>
                                          <p:attrName>ppt_x</p:attrName>
                                          <p:attrName>ppt_y</p:attrName>
                                        </p:attrNameLst>
                                      </p:cBhvr>
                                      <p:rCtr x="26200" y="-22800"/>
                                    </p:animMotion>
                                  </p:childTnLst>
                                </p:cTn>
                              </p:par>
                            </p:childTnLst>
                          </p:cTn>
                        </p:par>
                      </p:childTnLst>
                    </p:cTn>
                  </p:par>
                  <p:par>
                    <p:cTn id="19" fill="hold">
                      <p:stCondLst>
                        <p:cond delay="indefinite"/>
                      </p:stCondLst>
                      <p:childTnLst>
                        <p:par>
                          <p:cTn id="20" fill="hold">
                            <p:stCondLst>
                              <p:cond delay="0"/>
                            </p:stCondLst>
                            <p:childTnLst>
                              <p:par>
                                <p:cTn id="21" presetID="51" presetClass="path" presetSubtype="0" accel="50000" decel="50000" fill="hold" nodeType="clickEffect">
                                  <p:stCondLst>
                                    <p:cond delay="0"/>
                                  </p:stCondLst>
                                  <p:childTnLst>
                                    <p:animMotion origin="layout" path="M 0.525 -0.45555 L 0.6059 -0.48102 C 0.62413 -0.48727 0.64375 -0.48125 0.66111 -0.46828 C 0.68142 -0.45231 0.6934 -0.43356 0.69792 -0.40902 L 0.72188 -0.30162 " pathEditMode="relative" rAng="7242931" ptsTypes="FffFF">
                                      <p:cBhvr>
                                        <p:cTn id="22" dur="2000" fill="hold"/>
                                        <p:tgtEl>
                                          <p:spTgt spid="2054"/>
                                        </p:tgtEl>
                                        <p:attrNameLst>
                                          <p:attrName>ppt_x</p:attrName>
                                          <p:attrName>ppt_y</p:attrName>
                                        </p:attrNameLst>
                                      </p:cBhvr>
                                      <p:rCtr x="11800" y="3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2711451" y="2276477"/>
            <a:ext cx="2177667" cy="1609725"/>
            <a:chOff x="1447800" y="2133600"/>
            <a:chExt cx="2010154" cy="1609725"/>
          </a:xfrm>
        </p:grpSpPr>
        <p:pic>
          <p:nvPicPr>
            <p:cNvPr id="40" name="Picture 3" descr="C:\Users\sr11097\Desktop\sd.jpg"/>
            <p:cNvPicPr>
              <a:picLocks noChangeAspect="1" noChangeArrowheads="1"/>
            </p:cNvPicPr>
            <p:nvPr/>
          </p:nvPicPr>
          <p:blipFill>
            <a:blip r:embed="rId2" cstate="print"/>
            <a:srcRect/>
            <a:stretch>
              <a:fillRect/>
            </a:stretch>
          </p:blipFill>
          <p:spPr bwMode="auto">
            <a:xfrm>
              <a:off x="1447800" y="2133600"/>
              <a:ext cx="2010154" cy="1609725"/>
            </a:xfrm>
            <a:prstGeom prst="rect">
              <a:avLst/>
            </a:prstGeom>
            <a:noFill/>
          </p:spPr>
        </p:pic>
        <p:sp>
          <p:nvSpPr>
            <p:cNvPr id="41" name="Rectangle 40"/>
            <p:cNvSpPr/>
            <p:nvPr/>
          </p:nvSpPr>
          <p:spPr>
            <a:xfrm>
              <a:off x="1600200" y="2743200"/>
              <a:ext cx="1600200" cy="30480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MPLS cloud</a:t>
              </a:r>
            </a:p>
          </p:txBody>
        </p:sp>
      </p:grpSp>
      <p:sp>
        <p:nvSpPr>
          <p:cNvPr id="2" name="Title 1"/>
          <p:cNvSpPr>
            <a:spLocks noGrp="1"/>
          </p:cNvSpPr>
          <p:nvPr>
            <p:ph type="title"/>
          </p:nvPr>
        </p:nvSpPr>
        <p:spPr>
          <a:xfrm>
            <a:off x="1146440" y="609601"/>
            <a:ext cx="4949560" cy="443198"/>
          </a:xfrm>
        </p:spPr>
        <p:txBody>
          <a:bodyPr/>
          <a:lstStyle/>
          <a:p>
            <a:pPr algn="ctr"/>
            <a:r>
              <a:rPr lang="en-US" dirty="0" smtClean="0">
                <a:solidFill>
                  <a:srgbClr val="C00000"/>
                </a:solidFill>
                <a:latin typeface="Calibri" pitchFamily="34" charset="0"/>
                <a:cs typeface="Calibri" pitchFamily="34" charset="0"/>
              </a:rPr>
              <a:t>MAIL SERVICE</a:t>
            </a:r>
            <a:endParaRPr lang="en-US" dirty="0">
              <a:solidFill>
                <a:srgbClr val="C00000"/>
              </a:solidFill>
              <a:latin typeface="Calibri" pitchFamily="34" charset="0"/>
              <a:cs typeface="Calibri" pitchFamily="34" charset="0"/>
            </a:endParaRPr>
          </a:p>
        </p:txBody>
      </p:sp>
      <p:grpSp>
        <p:nvGrpSpPr>
          <p:cNvPr id="4" name="Group 8"/>
          <p:cNvGrpSpPr/>
          <p:nvPr/>
        </p:nvGrpSpPr>
        <p:grpSpPr>
          <a:xfrm>
            <a:off x="8407400" y="1066799"/>
            <a:ext cx="2146300" cy="2059400"/>
            <a:chOff x="92571" y="4648200"/>
            <a:chExt cx="1905000" cy="1496715"/>
          </a:xfrm>
        </p:grpSpPr>
        <p:pic>
          <p:nvPicPr>
            <p:cNvPr id="10" name="Picture 2" descr="C:\Users\cb11031\Desktop\emailserver.png"/>
            <p:cNvPicPr>
              <a:picLocks noChangeAspect="1" noChangeArrowheads="1"/>
            </p:cNvPicPr>
            <p:nvPr/>
          </p:nvPicPr>
          <p:blipFill>
            <a:blip r:embed="rId3" cstate="print"/>
            <a:srcRect/>
            <a:stretch>
              <a:fillRect/>
            </a:stretch>
          </p:blipFill>
          <p:spPr bwMode="auto">
            <a:xfrm>
              <a:off x="152400" y="4648200"/>
              <a:ext cx="1845171" cy="1295400"/>
            </a:xfrm>
            <a:prstGeom prst="rect">
              <a:avLst/>
            </a:prstGeom>
            <a:noFill/>
          </p:spPr>
        </p:pic>
        <p:sp>
          <p:nvSpPr>
            <p:cNvPr id="11" name="TextBox 10"/>
            <p:cNvSpPr txBox="1"/>
            <p:nvPr/>
          </p:nvSpPr>
          <p:spPr>
            <a:xfrm>
              <a:off x="92571" y="5943600"/>
              <a:ext cx="1660029" cy="20131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US" dirty="0">
                  <a:latin typeface="+mj-lt"/>
                </a:rPr>
                <a:t>Mail Server</a:t>
              </a:r>
            </a:p>
          </p:txBody>
        </p:sp>
      </p:grpSp>
      <p:cxnSp>
        <p:nvCxnSpPr>
          <p:cNvPr id="20" name="Straight Arrow Connector 19"/>
          <p:cNvCxnSpPr/>
          <p:nvPr/>
        </p:nvCxnSpPr>
        <p:spPr>
          <a:xfrm rot="5400000" flipH="1" flipV="1">
            <a:off x="2187575" y="3863975"/>
            <a:ext cx="1295400" cy="5778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4692650" y="2438400"/>
            <a:ext cx="11557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2" name="Picture 6" descr="C:\Users\cb11031\Desktop\index.jpg"/>
          <p:cNvPicPr>
            <a:picLocks noChangeAspect="1" noChangeArrowheads="1"/>
          </p:cNvPicPr>
          <p:nvPr/>
        </p:nvPicPr>
        <p:blipFill>
          <a:blip r:embed="rId4" cstate="print"/>
          <a:srcRect/>
          <a:stretch>
            <a:fillRect/>
          </a:stretch>
        </p:blipFill>
        <p:spPr bwMode="auto">
          <a:xfrm>
            <a:off x="2216150" y="5030167"/>
            <a:ext cx="825500" cy="684835"/>
          </a:xfrm>
          <a:prstGeom prst="rect">
            <a:avLst/>
          </a:prstGeom>
          <a:noFill/>
        </p:spPr>
      </p:pic>
      <p:grpSp>
        <p:nvGrpSpPr>
          <p:cNvPr id="5" name="Group 22"/>
          <p:cNvGrpSpPr/>
          <p:nvPr/>
        </p:nvGrpSpPr>
        <p:grpSpPr>
          <a:xfrm>
            <a:off x="3536950" y="4343400"/>
            <a:ext cx="1816100" cy="1066800"/>
            <a:chOff x="2209800" y="4724400"/>
            <a:chExt cx="1371600" cy="1066800"/>
          </a:xfrm>
        </p:grpSpPr>
        <p:sp>
          <p:nvSpPr>
            <p:cNvPr id="24" name="Rounded Rectangular Callout 23"/>
            <p:cNvSpPr/>
            <p:nvPr/>
          </p:nvSpPr>
          <p:spPr>
            <a:xfrm>
              <a:off x="2209800" y="4724400"/>
              <a:ext cx="1371600" cy="1066800"/>
            </a:xfrm>
            <a:prstGeom prst="wedgeRoundRectCallout">
              <a:avLst>
                <a:gd name="adj1" fmla="val -93560"/>
                <a:gd name="adj2" fmla="val 6011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2286000" y="4900136"/>
              <a:ext cx="1233055" cy="73866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600" dirty="0">
                  <a:latin typeface="+mj-lt"/>
                </a:rPr>
                <a:t>User is sending E-mail to other domain</a:t>
              </a:r>
            </a:p>
          </p:txBody>
        </p:sp>
      </p:grpSp>
      <p:grpSp>
        <p:nvGrpSpPr>
          <p:cNvPr id="8" name="Group 33"/>
          <p:cNvGrpSpPr/>
          <p:nvPr/>
        </p:nvGrpSpPr>
        <p:grpSpPr>
          <a:xfrm>
            <a:off x="5848350" y="1981200"/>
            <a:ext cx="1485900" cy="914400"/>
            <a:chOff x="4876800" y="2057400"/>
            <a:chExt cx="1371600" cy="914400"/>
          </a:xfrm>
        </p:grpSpPr>
        <p:sp>
          <p:nvSpPr>
            <p:cNvPr id="32" name="Flowchart: Alternate Process 31"/>
            <p:cNvSpPr/>
            <p:nvPr/>
          </p:nvSpPr>
          <p:spPr>
            <a:xfrm>
              <a:off x="4876800" y="2057400"/>
              <a:ext cx="1371600" cy="914400"/>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TextBox 32"/>
            <p:cNvSpPr txBox="1"/>
            <p:nvPr/>
          </p:nvSpPr>
          <p:spPr>
            <a:xfrm>
              <a:off x="5105400" y="2362200"/>
              <a:ext cx="914400"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dirty="0">
                  <a:latin typeface="+mj-lt"/>
                </a:rPr>
                <a:t>Internet</a:t>
              </a:r>
            </a:p>
          </p:txBody>
        </p:sp>
      </p:grpSp>
      <p:cxnSp>
        <p:nvCxnSpPr>
          <p:cNvPr id="36" name="Straight Arrow Connector 35"/>
          <p:cNvCxnSpPr/>
          <p:nvPr/>
        </p:nvCxnSpPr>
        <p:spPr>
          <a:xfrm flipV="1">
            <a:off x="7416800" y="2286000"/>
            <a:ext cx="11557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6" name="Picture 25"/>
          <p:cNvPicPr>
            <a:picLocks noChangeAspect="1"/>
          </p:cNvPicPr>
          <p:nvPr/>
        </p:nvPicPr>
        <p:blipFill>
          <a:blip r:embed="rId5"/>
          <a:stretch>
            <a:fillRect/>
          </a:stretch>
        </p:blipFill>
        <p:spPr>
          <a:xfrm>
            <a:off x="917387" y="4975696"/>
            <a:ext cx="1391632" cy="1348906"/>
          </a:xfrm>
          <a:prstGeom prst="rect">
            <a:avLst/>
          </a:prstGeom>
        </p:spPr>
      </p:pic>
      <p:pic>
        <p:nvPicPr>
          <p:cNvPr id="27" name="Picture 26"/>
          <p:cNvPicPr>
            <a:picLocks noChangeAspect="1"/>
          </p:cNvPicPr>
          <p:nvPr/>
        </p:nvPicPr>
        <p:blipFill>
          <a:blip r:embed="rId5"/>
          <a:stretch>
            <a:fillRect/>
          </a:stretch>
        </p:blipFill>
        <p:spPr>
          <a:xfrm>
            <a:off x="10277699" y="2803994"/>
            <a:ext cx="1391632" cy="1348906"/>
          </a:xfrm>
          <a:prstGeom prst="rect">
            <a:avLst/>
          </a:prstGeom>
        </p:spPr>
      </p:pic>
      <p:sp>
        <p:nvSpPr>
          <p:cNvPr id="28" name="TextBox 27"/>
          <p:cNvSpPr txBox="1"/>
          <p:nvPr/>
        </p:nvSpPr>
        <p:spPr>
          <a:xfrm>
            <a:off x="11028388" y="4220289"/>
            <a:ext cx="90805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600" dirty="0" err="1" smtClean="0">
                <a:latin typeface="+mj-lt"/>
              </a:rPr>
              <a:t>MailBox</a:t>
            </a:r>
            <a:endParaRPr lang="en-US" sz="1600" dirty="0" smtClean="0">
              <a:latin typeface="+mj-lt"/>
            </a:endParaRPr>
          </a:p>
        </p:txBody>
      </p:sp>
    </p:spTree>
    <p:extLst>
      <p:ext uri="{BB962C8B-B14F-4D97-AF65-F5344CB8AC3E}">
        <p14:creationId xmlns:p14="http://schemas.microsoft.com/office/powerpoint/2010/main" val="5686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linds(horizont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57" presetClass="path" presetSubtype="0" accel="50000" decel="50000" fill="hold" nodeType="clickEffect">
                                  <p:stCondLst>
                                    <p:cond delay="0"/>
                                  </p:stCondLst>
                                  <p:childTnLst>
                                    <p:animMotion origin="layout" path="M 2.77556E-17 4.44444E-6 L 2.77556E-17 -0.21112 C 2.77556E-17 -0.30625 0.19236 -0.42223 0.35 -0.42223 L 0.7 -0.42223 " pathEditMode="relative" rAng="0" ptsTypes="FfFF">
                                      <p:cBhvr>
                                        <p:cTn id="18" dur="2000" fill="hold"/>
                                        <p:tgtEl>
                                          <p:spTgt spid="22"/>
                                        </p:tgtEl>
                                        <p:attrNameLst>
                                          <p:attrName>ppt_x</p:attrName>
                                          <p:attrName>ppt_y</p:attrName>
                                        </p:attrNameLst>
                                      </p:cBhvr>
                                      <p:rCtr x="35000" y="-21100"/>
                                    </p:animMotion>
                                  </p:childTnLst>
                                </p:cTn>
                              </p:par>
                            </p:childTnLst>
                          </p:cTn>
                        </p:par>
                      </p:childTnLst>
                    </p:cTn>
                  </p:par>
                  <p:par>
                    <p:cTn id="19" fill="hold">
                      <p:stCondLst>
                        <p:cond delay="indefinite"/>
                      </p:stCondLst>
                      <p:childTnLst>
                        <p:par>
                          <p:cTn id="20" fill="hold">
                            <p:stCondLst>
                              <p:cond delay="0"/>
                            </p:stCondLst>
                            <p:childTnLst>
                              <p:par>
                                <p:cTn id="21" presetID="51" presetClass="path" presetSubtype="0" accel="50000" decel="50000" fill="hold" nodeType="clickEffect">
                                  <p:stCondLst>
                                    <p:cond delay="0"/>
                                  </p:stCondLst>
                                  <p:childTnLst>
                                    <p:animMotion origin="layout" path="M 0.66303 -0.48773 L 0.70678 -0.47754 C 0.71615 -0.47592 0.72631 -0.46713 0.7349 -0.45578 C 0.74441 -0.44282 0.75027 -0.43009 0.75196 -0.41736 L 0.7599 -0.35879 " pathEditMode="relative" rAng="8160000" ptsTypes="AAAAA">
                                      <p:cBhvr>
                                        <p:cTn id="22" dur="2000" fill="hold"/>
                                        <p:tgtEl>
                                          <p:spTgt spid="22"/>
                                        </p:tgtEl>
                                        <p:attrNameLst>
                                          <p:attrName>ppt_x</p:attrName>
                                          <p:attrName>ppt_y</p:attrName>
                                        </p:attrNameLst>
                                      </p:cBhvr>
                                      <p:rCtr x="5599" y="5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SFTP </a:t>
            </a:r>
            <a:br>
              <a:rPr lang="en-US" sz="9600" dirty="0" smtClean="0">
                <a:solidFill>
                  <a:srgbClr val="12ABDB"/>
                </a:solidFill>
              </a:rPr>
            </a:br>
            <a:endParaRPr lang="en-US" sz="9600" dirty="0">
              <a:solidFill>
                <a:srgbClr val="12ABDB"/>
              </a:solidFill>
            </a:endParaRPr>
          </a:p>
        </p:txBody>
      </p:sp>
    </p:spTree>
    <p:extLst>
      <p:ext uri="{BB962C8B-B14F-4D97-AF65-F5344CB8AC3E}">
        <p14:creationId xmlns:p14="http://schemas.microsoft.com/office/powerpoint/2010/main" val="2232441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ct 5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6600" dirty="0" smtClean="0">
                <a:latin typeface="Calibri" panose="020F0502020204030204" pitchFamily="34" charset="0"/>
              </a:rPr>
              <a:t>S</a:t>
            </a:r>
            <a:r>
              <a:rPr lang="en-US" sz="5400" dirty="0" smtClean="0">
                <a:latin typeface="Calibri" panose="020F0502020204030204" pitchFamily="34" charset="0"/>
              </a:rPr>
              <a:t>FTP</a:t>
            </a:r>
            <a:endParaRPr lang="en-US" sz="3600" dirty="0">
              <a:latin typeface="Calibri" panose="020F0502020204030204" pitchFamily="34" charset="0"/>
            </a:endParaRPr>
          </a:p>
        </p:txBody>
      </p:sp>
      <p:sp>
        <p:nvSpPr>
          <p:cNvPr id="42" name="Oval 20">
            <a:extLst>
              <a:ext uri="{FF2B5EF4-FFF2-40B4-BE49-F238E27FC236}">
                <a16:creationId xmlns:a16="http://schemas.microsoft.com/office/drawing/2014/main" xmlns="" id="{A544E659-F2D0-40CE-A7BF-881CB1FEC41E}"/>
              </a:ext>
            </a:extLst>
          </p:cNvPr>
          <p:cNvSpPr/>
          <p:nvPr/>
        </p:nvSpPr>
        <p:spPr>
          <a:xfrm>
            <a:off x="351523" y="1697327"/>
            <a:ext cx="4451597" cy="420602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7200" b="1" i="0" u="none" strike="noStrike" kern="1200" cap="none" spc="0" normalizeH="0" baseline="0" noProof="0" dirty="0" smtClean="0">
                <a:ln>
                  <a:noFill/>
                </a:ln>
                <a:solidFill>
                  <a:srgbClr val="FFFFFF"/>
                </a:solidFill>
                <a:effectLst/>
                <a:uLnTx/>
                <a:uFillTx/>
                <a:latin typeface="+mj-lt"/>
                <a:ea typeface="+mn-ea"/>
                <a:cs typeface="+mn-cs"/>
              </a:rPr>
              <a:t>SSH</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3200" dirty="0" smtClean="0">
                <a:solidFill>
                  <a:srgbClr val="FFFFFF"/>
                </a:solidFill>
                <a:latin typeface="+mj-lt"/>
              </a:rPr>
              <a:t>Secure Shell</a:t>
            </a:r>
            <a:endParaRPr kumimoji="0" lang="pt-PT" sz="2800" i="0" u="none" strike="noStrike" kern="1200" cap="none" spc="0" normalizeH="0" baseline="0" noProof="0" dirty="0">
              <a:ln>
                <a:noFill/>
              </a:ln>
              <a:solidFill>
                <a:srgbClr val="FFFFFF"/>
              </a:solidFill>
              <a:effectLst/>
              <a:uLnTx/>
              <a:uFillTx/>
              <a:latin typeface="+mj-lt"/>
            </a:endParaRPr>
          </a:p>
        </p:txBody>
      </p:sp>
      <p:sp>
        <p:nvSpPr>
          <p:cNvPr id="46" name="Oval 20">
            <a:extLst>
              <a:ext uri="{FF2B5EF4-FFF2-40B4-BE49-F238E27FC236}">
                <a16:creationId xmlns:a16="http://schemas.microsoft.com/office/drawing/2014/main" xmlns="" id="{A544E659-F2D0-40CE-A7BF-881CB1FEC41E}"/>
              </a:ext>
            </a:extLst>
          </p:cNvPr>
          <p:cNvSpPr/>
          <p:nvPr/>
        </p:nvSpPr>
        <p:spPr>
          <a:xfrm>
            <a:off x="7200936" y="1697327"/>
            <a:ext cx="4451597" cy="420602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PT" sz="7200" b="1" dirty="0" smtClean="0">
                <a:solidFill>
                  <a:srgbClr val="FFFFFF"/>
                </a:solidFill>
              </a:rPr>
              <a:t>FTP</a:t>
            </a:r>
          </a:p>
          <a:p>
            <a:pPr lvl="0" algn="ctr">
              <a:defRPr/>
            </a:pPr>
            <a:r>
              <a:rPr lang="pt-PT" sz="3200" dirty="0" smtClean="0">
                <a:solidFill>
                  <a:srgbClr val="FFFFFF"/>
                </a:solidFill>
              </a:rPr>
              <a:t>File Transfer Protocol</a:t>
            </a:r>
            <a:endParaRPr lang="pt-PT" sz="3200" dirty="0">
              <a:solidFill>
                <a:srgbClr val="FFFFFF"/>
              </a:solidFill>
            </a:endParaRPr>
          </a:p>
        </p:txBody>
      </p:sp>
      <p:sp>
        <p:nvSpPr>
          <p:cNvPr id="4" name="Plus 3"/>
          <p:cNvSpPr/>
          <p:nvPr/>
        </p:nvSpPr>
        <p:spPr>
          <a:xfrm>
            <a:off x="4803120" y="2692758"/>
            <a:ext cx="2397816" cy="2215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8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750" fill="hold"/>
                                        <p:tgtEl>
                                          <p:spTgt spid="42"/>
                                        </p:tgtEl>
                                        <p:attrNameLst>
                                          <p:attrName>ppt_w</p:attrName>
                                        </p:attrNameLst>
                                      </p:cBhvr>
                                      <p:tavLst>
                                        <p:tav tm="0">
                                          <p:val>
                                            <p:fltVal val="0"/>
                                          </p:val>
                                        </p:tav>
                                        <p:tav tm="100000">
                                          <p:val>
                                            <p:strVal val="#ppt_w"/>
                                          </p:val>
                                        </p:tav>
                                      </p:tavLst>
                                    </p:anim>
                                    <p:anim calcmode="lin" valueType="num">
                                      <p:cBhvr>
                                        <p:cTn id="8" dur="750" fill="hold"/>
                                        <p:tgtEl>
                                          <p:spTgt spid="42"/>
                                        </p:tgtEl>
                                        <p:attrNameLst>
                                          <p:attrName>ppt_h</p:attrName>
                                        </p:attrNameLst>
                                      </p:cBhvr>
                                      <p:tavLst>
                                        <p:tav tm="0">
                                          <p:val>
                                            <p:fltVal val="0"/>
                                          </p:val>
                                        </p:tav>
                                        <p:tav tm="100000">
                                          <p:val>
                                            <p:strVal val="#ppt_h"/>
                                          </p:val>
                                        </p:tav>
                                      </p:tavLst>
                                    </p:anim>
                                    <p:anim calcmode="lin" valueType="num">
                                      <p:cBhvr>
                                        <p:cTn id="9" dur="750" fill="hold"/>
                                        <p:tgtEl>
                                          <p:spTgt spid="42"/>
                                        </p:tgtEl>
                                        <p:attrNameLst>
                                          <p:attrName>style.rotation</p:attrName>
                                        </p:attrNameLst>
                                      </p:cBhvr>
                                      <p:tavLst>
                                        <p:tav tm="0">
                                          <p:val>
                                            <p:fltVal val="360"/>
                                          </p:val>
                                        </p:tav>
                                        <p:tav tm="100000">
                                          <p:val>
                                            <p:fltVal val="0"/>
                                          </p:val>
                                        </p:tav>
                                      </p:tavLst>
                                    </p:anim>
                                    <p:animEffect transition="in" filter="fade">
                                      <p:cBhvr>
                                        <p:cTn id="10" dur="750"/>
                                        <p:tgtEl>
                                          <p:spTgt spid="4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750" fill="hold"/>
                                        <p:tgtEl>
                                          <p:spTgt spid="46"/>
                                        </p:tgtEl>
                                        <p:attrNameLst>
                                          <p:attrName>ppt_w</p:attrName>
                                        </p:attrNameLst>
                                      </p:cBhvr>
                                      <p:tavLst>
                                        <p:tav tm="0">
                                          <p:val>
                                            <p:fltVal val="0"/>
                                          </p:val>
                                        </p:tav>
                                        <p:tav tm="100000">
                                          <p:val>
                                            <p:strVal val="#ppt_w"/>
                                          </p:val>
                                        </p:tav>
                                      </p:tavLst>
                                    </p:anim>
                                    <p:anim calcmode="lin" valueType="num">
                                      <p:cBhvr>
                                        <p:cTn id="14" dur="750" fill="hold"/>
                                        <p:tgtEl>
                                          <p:spTgt spid="46"/>
                                        </p:tgtEl>
                                        <p:attrNameLst>
                                          <p:attrName>ppt_h</p:attrName>
                                        </p:attrNameLst>
                                      </p:cBhvr>
                                      <p:tavLst>
                                        <p:tav tm="0">
                                          <p:val>
                                            <p:fltVal val="0"/>
                                          </p:val>
                                        </p:tav>
                                        <p:tav tm="100000">
                                          <p:val>
                                            <p:strVal val="#ppt_h"/>
                                          </p:val>
                                        </p:tav>
                                      </p:tavLst>
                                    </p:anim>
                                    <p:anim calcmode="lin" valueType="num">
                                      <p:cBhvr>
                                        <p:cTn id="15" dur="750" fill="hold"/>
                                        <p:tgtEl>
                                          <p:spTgt spid="46"/>
                                        </p:tgtEl>
                                        <p:attrNameLst>
                                          <p:attrName>style.rotation</p:attrName>
                                        </p:attrNameLst>
                                      </p:cBhvr>
                                      <p:tavLst>
                                        <p:tav tm="0">
                                          <p:val>
                                            <p:fltVal val="360"/>
                                          </p:val>
                                        </p:tav>
                                        <p:tav tm="100000">
                                          <p:val>
                                            <p:fltVal val="0"/>
                                          </p:val>
                                        </p:tav>
                                      </p:tavLst>
                                    </p:anim>
                                    <p:animEffect transition="in" filter="fade">
                                      <p:cBhvr>
                                        <p:cTn id="16"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FTP </a:t>
            </a:r>
            <a:endParaRPr lang="en-US" sz="6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88" y="1104900"/>
            <a:ext cx="1853465" cy="18534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858" y="929340"/>
            <a:ext cx="2500727" cy="2204584"/>
          </a:xfrm>
          <a:prstGeom prst="rect">
            <a:avLst/>
          </a:prstGeom>
        </p:spPr>
      </p:pic>
      <p:cxnSp>
        <p:nvCxnSpPr>
          <p:cNvPr id="6" name="Straight Connector 5"/>
          <p:cNvCxnSpPr/>
          <p:nvPr/>
        </p:nvCxnSpPr>
        <p:spPr>
          <a:xfrm flipH="1">
            <a:off x="1880315" y="3133924"/>
            <a:ext cx="38638" cy="33183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032224" y="3133923"/>
            <a:ext cx="5045" cy="33183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00316" y="3133922"/>
            <a:ext cx="2489" cy="33183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543462" y="3133921"/>
            <a:ext cx="17830" cy="33183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27158" y="6082980"/>
            <a:ext cx="864532" cy="369332"/>
          </a:xfrm>
          <a:prstGeom prst="rect">
            <a:avLst/>
          </a:prstGeom>
          <a:noFill/>
        </p:spPr>
        <p:txBody>
          <a:bodyPr wrap="none" rtlCol="0">
            <a:spAutoFit/>
          </a:bodyPr>
          <a:lstStyle/>
          <a:p>
            <a:r>
              <a:rPr lang="en-US" dirty="0" smtClean="0"/>
              <a:t>Port 21</a:t>
            </a:r>
            <a:endParaRPr lang="en-US" dirty="0"/>
          </a:p>
        </p:txBody>
      </p:sp>
      <p:sp>
        <p:nvSpPr>
          <p:cNvPr id="12" name="TextBox 11"/>
          <p:cNvSpPr txBox="1"/>
          <p:nvPr/>
        </p:nvSpPr>
        <p:spPr>
          <a:xfrm>
            <a:off x="10524142" y="6082980"/>
            <a:ext cx="864532" cy="369332"/>
          </a:xfrm>
          <a:prstGeom prst="rect">
            <a:avLst/>
          </a:prstGeom>
          <a:noFill/>
        </p:spPr>
        <p:txBody>
          <a:bodyPr wrap="none" rtlCol="0">
            <a:spAutoFit/>
          </a:bodyPr>
          <a:lstStyle/>
          <a:p>
            <a:r>
              <a:rPr lang="en-US" dirty="0" smtClean="0"/>
              <a:t>Port 20</a:t>
            </a:r>
            <a:endParaRPr lang="en-US" dirty="0"/>
          </a:p>
        </p:txBody>
      </p:sp>
      <p:sp>
        <p:nvSpPr>
          <p:cNvPr id="13" name="TextBox 12"/>
          <p:cNvSpPr txBox="1"/>
          <p:nvPr/>
        </p:nvSpPr>
        <p:spPr>
          <a:xfrm>
            <a:off x="8200910" y="3133921"/>
            <a:ext cx="1301895" cy="369332"/>
          </a:xfrm>
          <a:prstGeom prst="rect">
            <a:avLst/>
          </a:prstGeom>
          <a:noFill/>
        </p:spPr>
        <p:txBody>
          <a:bodyPr wrap="none" rtlCol="0">
            <a:spAutoFit/>
          </a:bodyPr>
          <a:lstStyle/>
          <a:p>
            <a:r>
              <a:rPr lang="en-US" b="1" dirty="0" smtClean="0"/>
              <a:t>COMMAND</a:t>
            </a:r>
            <a:endParaRPr lang="en-US" b="1" dirty="0"/>
          </a:p>
        </p:txBody>
      </p:sp>
      <p:sp>
        <p:nvSpPr>
          <p:cNvPr id="14" name="TextBox 13"/>
          <p:cNvSpPr txBox="1"/>
          <p:nvPr/>
        </p:nvSpPr>
        <p:spPr>
          <a:xfrm>
            <a:off x="10616076" y="3048456"/>
            <a:ext cx="681725" cy="369332"/>
          </a:xfrm>
          <a:prstGeom prst="rect">
            <a:avLst/>
          </a:prstGeom>
          <a:noFill/>
        </p:spPr>
        <p:txBody>
          <a:bodyPr wrap="none" rtlCol="0">
            <a:spAutoFit/>
          </a:bodyPr>
          <a:lstStyle/>
          <a:p>
            <a:r>
              <a:rPr lang="en-US" b="1" dirty="0" smtClean="0"/>
              <a:t>DATA</a:t>
            </a:r>
            <a:endParaRPr lang="en-US" b="1" dirty="0"/>
          </a:p>
        </p:txBody>
      </p:sp>
      <p:cxnSp>
        <p:nvCxnSpPr>
          <p:cNvPr id="21" name="Straight Arrow Connector 20"/>
          <p:cNvCxnSpPr/>
          <p:nvPr/>
        </p:nvCxnSpPr>
        <p:spPr>
          <a:xfrm>
            <a:off x="3142445" y="3417788"/>
            <a:ext cx="6143223" cy="7034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142445" y="4262907"/>
            <a:ext cx="6143223" cy="850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963919" y="4580662"/>
            <a:ext cx="8524759" cy="1442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52106" y="860203"/>
            <a:ext cx="735586" cy="369332"/>
          </a:xfrm>
          <a:prstGeom prst="rect">
            <a:avLst/>
          </a:prstGeom>
          <a:noFill/>
        </p:spPr>
        <p:txBody>
          <a:bodyPr wrap="none" rtlCol="0">
            <a:spAutoFit/>
          </a:bodyPr>
          <a:lstStyle/>
          <a:p>
            <a:r>
              <a:rPr lang="en-US" b="1" dirty="0" smtClean="0"/>
              <a:t>Client</a:t>
            </a:r>
            <a:endParaRPr lang="en-US" b="1" dirty="0"/>
          </a:p>
        </p:txBody>
      </p:sp>
      <p:sp>
        <p:nvSpPr>
          <p:cNvPr id="28" name="TextBox 27"/>
          <p:cNvSpPr txBox="1"/>
          <p:nvPr/>
        </p:nvSpPr>
        <p:spPr>
          <a:xfrm>
            <a:off x="10562215" y="860203"/>
            <a:ext cx="796949" cy="369332"/>
          </a:xfrm>
          <a:prstGeom prst="rect">
            <a:avLst/>
          </a:prstGeom>
          <a:noFill/>
        </p:spPr>
        <p:txBody>
          <a:bodyPr wrap="none" rtlCol="0">
            <a:spAutoFit/>
          </a:bodyPr>
          <a:lstStyle/>
          <a:p>
            <a:r>
              <a:rPr lang="en-US" b="1" dirty="0" smtClean="0"/>
              <a:t>Server</a:t>
            </a:r>
            <a:endParaRPr lang="en-US" b="1" dirty="0"/>
          </a:p>
        </p:txBody>
      </p:sp>
      <p:sp>
        <p:nvSpPr>
          <p:cNvPr id="29" name="TextBox 28"/>
          <p:cNvSpPr txBox="1"/>
          <p:nvPr/>
        </p:nvSpPr>
        <p:spPr>
          <a:xfrm rot="21106684">
            <a:off x="4410476" y="4395995"/>
            <a:ext cx="2174570" cy="369332"/>
          </a:xfrm>
          <a:prstGeom prst="rect">
            <a:avLst/>
          </a:prstGeom>
          <a:noFill/>
        </p:spPr>
        <p:txBody>
          <a:bodyPr wrap="none" rtlCol="0">
            <a:spAutoFit/>
          </a:bodyPr>
          <a:lstStyle/>
          <a:p>
            <a:r>
              <a:rPr lang="en-US" b="1" dirty="0" smtClean="0"/>
              <a:t>OK </a:t>
            </a:r>
            <a:r>
              <a:rPr lang="en-US" dirty="0" smtClean="0"/>
              <a:t>(Control Channel)</a:t>
            </a:r>
            <a:endParaRPr lang="en-US" b="1" dirty="0"/>
          </a:p>
        </p:txBody>
      </p:sp>
      <p:sp>
        <p:nvSpPr>
          <p:cNvPr id="30" name="TextBox 29"/>
          <p:cNvSpPr txBox="1"/>
          <p:nvPr/>
        </p:nvSpPr>
        <p:spPr>
          <a:xfrm rot="21066592">
            <a:off x="5050056" y="4996089"/>
            <a:ext cx="1464312" cy="369332"/>
          </a:xfrm>
          <a:prstGeom prst="rect">
            <a:avLst/>
          </a:prstGeom>
          <a:noFill/>
        </p:spPr>
        <p:txBody>
          <a:bodyPr wrap="none" rtlCol="0">
            <a:spAutoFit/>
          </a:bodyPr>
          <a:lstStyle/>
          <a:p>
            <a:r>
              <a:rPr lang="en-US" b="1" dirty="0" smtClean="0"/>
              <a:t>Data Channel</a:t>
            </a:r>
            <a:endParaRPr lang="en-US" b="1" dirty="0"/>
          </a:p>
        </p:txBody>
      </p:sp>
    </p:spTree>
    <p:extLst>
      <p:ext uri="{BB962C8B-B14F-4D97-AF65-F5344CB8AC3E}">
        <p14:creationId xmlns:p14="http://schemas.microsoft.com/office/powerpoint/2010/main" val="602484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SSH</a:t>
            </a:r>
            <a:endParaRPr lang="en-US" sz="6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14" y="2843547"/>
            <a:ext cx="1853465" cy="18534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693" y="2650889"/>
            <a:ext cx="2500727" cy="22045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873" y="1331880"/>
            <a:ext cx="4876800" cy="4876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590" y="2347132"/>
            <a:ext cx="8134350" cy="2846296"/>
          </a:xfrm>
          <a:prstGeom prst="rect">
            <a:avLst/>
          </a:prstGeom>
        </p:spPr>
      </p:pic>
      <p:sp>
        <p:nvSpPr>
          <p:cNvPr id="8" name="TextBox 7"/>
          <p:cNvSpPr txBox="1"/>
          <p:nvPr/>
        </p:nvSpPr>
        <p:spPr>
          <a:xfrm>
            <a:off x="920098" y="5027988"/>
            <a:ext cx="1152367" cy="369332"/>
          </a:xfrm>
          <a:prstGeom prst="rect">
            <a:avLst/>
          </a:prstGeom>
          <a:noFill/>
        </p:spPr>
        <p:txBody>
          <a:bodyPr wrap="none" rtlCol="0">
            <a:spAutoFit/>
          </a:bodyPr>
          <a:lstStyle/>
          <a:p>
            <a:r>
              <a:rPr lang="en-US" b="1" dirty="0" smtClean="0"/>
              <a:t>SSH Client</a:t>
            </a:r>
            <a:endParaRPr lang="en-US" b="1" dirty="0"/>
          </a:p>
        </p:txBody>
      </p:sp>
      <p:sp>
        <p:nvSpPr>
          <p:cNvPr id="9" name="TextBox 8"/>
          <p:cNvSpPr txBox="1"/>
          <p:nvPr/>
        </p:nvSpPr>
        <p:spPr>
          <a:xfrm>
            <a:off x="10375773" y="5027988"/>
            <a:ext cx="1213730" cy="369332"/>
          </a:xfrm>
          <a:prstGeom prst="rect">
            <a:avLst/>
          </a:prstGeom>
          <a:noFill/>
        </p:spPr>
        <p:txBody>
          <a:bodyPr wrap="none" rtlCol="0">
            <a:spAutoFit/>
          </a:bodyPr>
          <a:lstStyle/>
          <a:p>
            <a:r>
              <a:rPr lang="en-US" b="1" dirty="0" smtClean="0"/>
              <a:t>SSH Server</a:t>
            </a:r>
            <a:endParaRPr lang="en-US" b="1"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318" y="1701162"/>
            <a:ext cx="1793123" cy="86966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3693" y="1608709"/>
            <a:ext cx="1793123" cy="86966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5435" y="2667988"/>
            <a:ext cx="2131266" cy="2131266"/>
          </a:xfrm>
          <a:prstGeom prst="rect">
            <a:avLst/>
          </a:prstGeom>
        </p:spPr>
      </p:pic>
      <p:sp>
        <p:nvSpPr>
          <p:cNvPr id="15" name="TextBox 14"/>
          <p:cNvSpPr txBox="1"/>
          <p:nvPr/>
        </p:nvSpPr>
        <p:spPr>
          <a:xfrm>
            <a:off x="2529114" y="3568515"/>
            <a:ext cx="575799" cy="369332"/>
          </a:xfrm>
          <a:prstGeom prst="rect">
            <a:avLst/>
          </a:prstGeom>
          <a:noFill/>
        </p:spPr>
        <p:txBody>
          <a:bodyPr wrap="none" rtlCol="0">
            <a:spAutoFit/>
          </a:bodyPr>
          <a:lstStyle/>
          <a:p>
            <a:r>
              <a:rPr lang="en-US" b="1" dirty="0" smtClean="0"/>
              <a:t>ABC</a:t>
            </a:r>
            <a:endParaRPr lang="en-US" b="1" dirty="0"/>
          </a:p>
        </p:txBody>
      </p:sp>
      <p:sp>
        <p:nvSpPr>
          <p:cNvPr id="16" name="TextBox 15"/>
          <p:cNvSpPr txBox="1"/>
          <p:nvPr/>
        </p:nvSpPr>
        <p:spPr>
          <a:xfrm>
            <a:off x="9541467" y="3585613"/>
            <a:ext cx="575799" cy="369332"/>
          </a:xfrm>
          <a:prstGeom prst="rect">
            <a:avLst/>
          </a:prstGeom>
          <a:noFill/>
        </p:spPr>
        <p:txBody>
          <a:bodyPr wrap="none" rtlCol="0">
            <a:spAutoFit/>
          </a:bodyPr>
          <a:lstStyle/>
          <a:p>
            <a:r>
              <a:rPr lang="en-US" b="1" dirty="0" smtClean="0"/>
              <a:t>ABC</a:t>
            </a:r>
            <a:endParaRPr lang="en-US" b="1" dirty="0"/>
          </a:p>
        </p:txBody>
      </p:sp>
      <p:sp>
        <p:nvSpPr>
          <p:cNvPr id="17" name="TextBox 16"/>
          <p:cNvSpPr txBox="1"/>
          <p:nvPr/>
        </p:nvSpPr>
        <p:spPr>
          <a:xfrm>
            <a:off x="4972602" y="3585613"/>
            <a:ext cx="2070567" cy="369332"/>
          </a:xfrm>
          <a:prstGeom prst="rect">
            <a:avLst/>
          </a:prstGeom>
          <a:noFill/>
        </p:spPr>
        <p:txBody>
          <a:bodyPr wrap="none" rtlCol="0">
            <a:spAutoFit/>
          </a:bodyPr>
          <a:lstStyle/>
          <a:p>
            <a:r>
              <a:rPr lang="en-US" b="1" dirty="0" smtClean="0">
                <a:solidFill>
                  <a:srgbClr val="0075D5"/>
                </a:solidFill>
              </a:rPr>
              <a:t>2&amp;*</a:t>
            </a:r>
            <a:r>
              <a:rPr lang="en-US" b="1" dirty="0" err="1" smtClean="0">
                <a:solidFill>
                  <a:srgbClr val="0075D5"/>
                </a:solidFill>
              </a:rPr>
              <a:t>ghh</a:t>
            </a:r>
            <a:r>
              <a:rPr lang="en-US" b="1" dirty="0" smtClean="0">
                <a:solidFill>
                  <a:srgbClr val="0075D5"/>
                </a:solidFill>
              </a:rPr>
              <a:t>&amp;%GYGGYG</a:t>
            </a:r>
            <a:endParaRPr lang="en-US" b="1" dirty="0">
              <a:solidFill>
                <a:srgbClr val="0075D5"/>
              </a:solidFill>
            </a:endParaRPr>
          </a:p>
        </p:txBody>
      </p:sp>
    </p:spTree>
    <p:extLst>
      <p:ext uri="{BB962C8B-B14F-4D97-AF65-F5344CB8AC3E}">
        <p14:creationId xmlns:p14="http://schemas.microsoft.com/office/powerpoint/2010/main" val="22357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4"/>
                                        </p:tgtEl>
                                      </p:cBhvr>
                                    </p:animEffect>
                                    <p:anim calcmode="lin" valueType="num">
                                      <p:cBhvr>
                                        <p:cTn id="21" dur="1000"/>
                                        <p:tgtEl>
                                          <p:spTgt spid="14"/>
                                        </p:tgtEl>
                                        <p:attrNameLst>
                                          <p:attrName>ppt_x</p:attrName>
                                        </p:attrNameLst>
                                      </p:cBhvr>
                                      <p:tavLst>
                                        <p:tav tm="0">
                                          <p:val>
                                            <p:strVal val="ppt_x"/>
                                          </p:val>
                                        </p:tav>
                                        <p:tav tm="100000">
                                          <p:val>
                                            <p:strVal val="ppt_x"/>
                                          </p:val>
                                        </p:tav>
                                      </p:tavLst>
                                    </p:anim>
                                    <p:anim calcmode="lin" valueType="num">
                                      <p:cBhvr>
                                        <p:cTn id="22" dur="1000"/>
                                        <p:tgtEl>
                                          <p:spTgt spid="14"/>
                                        </p:tgtEl>
                                        <p:attrNameLst>
                                          <p:attrName>ppt_y</p:attrName>
                                        </p:attrNameLst>
                                      </p:cBhvr>
                                      <p:tavLst>
                                        <p:tav tm="0">
                                          <p:val>
                                            <p:strVal val="ppt_y"/>
                                          </p:val>
                                        </p:tav>
                                        <p:tav tm="100000">
                                          <p:val>
                                            <p:strVal val="ppt_y+.1"/>
                                          </p:val>
                                        </p:tav>
                                      </p:tavLst>
                                    </p:anim>
                                    <p:set>
                                      <p:cBhvr>
                                        <p:cTn id="23" dur="1" fill="hold">
                                          <p:stCondLst>
                                            <p:cond delay="9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SFTP Working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5" y="4834035"/>
            <a:ext cx="1415309" cy="14153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064026"/>
            <a:ext cx="2451652" cy="2451652"/>
          </a:xfrm>
          <a:prstGeom prst="rect">
            <a:avLst/>
          </a:prstGeom>
        </p:spPr>
      </p:pic>
      <p:sp>
        <p:nvSpPr>
          <p:cNvPr id="5" name="TextBox 4"/>
          <p:cNvSpPr txBox="1"/>
          <p:nvPr/>
        </p:nvSpPr>
        <p:spPr>
          <a:xfrm>
            <a:off x="4774335" y="3105186"/>
            <a:ext cx="1437381" cy="369332"/>
          </a:xfrm>
          <a:prstGeom prst="rect">
            <a:avLst/>
          </a:prstGeom>
          <a:noFill/>
        </p:spPr>
        <p:txBody>
          <a:bodyPr wrap="none" rtlCol="0">
            <a:spAutoFit/>
          </a:bodyPr>
          <a:lstStyle/>
          <a:p>
            <a:r>
              <a:rPr lang="en-US" b="1" dirty="0" smtClean="0">
                <a:solidFill>
                  <a:srgbClr val="333333"/>
                </a:solidFill>
              </a:rPr>
              <a:t>MPLS CLOUD</a:t>
            </a:r>
            <a:endParaRPr lang="en-US" b="1" dirty="0">
              <a:solidFill>
                <a:srgbClr val="333333"/>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519" y="1472680"/>
            <a:ext cx="2500727" cy="2204584"/>
          </a:xfrm>
          <a:prstGeom prst="rect">
            <a:avLst/>
          </a:prstGeom>
        </p:spPr>
      </p:pic>
      <p:sp>
        <p:nvSpPr>
          <p:cNvPr id="7" name="TextBox 6"/>
          <p:cNvSpPr txBox="1"/>
          <p:nvPr/>
        </p:nvSpPr>
        <p:spPr>
          <a:xfrm>
            <a:off x="10431934" y="3675712"/>
            <a:ext cx="1301895" cy="923330"/>
          </a:xfrm>
          <a:prstGeom prst="rect">
            <a:avLst/>
          </a:prstGeom>
          <a:noFill/>
        </p:spPr>
        <p:txBody>
          <a:bodyPr wrap="none" rtlCol="0">
            <a:spAutoFit/>
          </a:bodyPr>
          <a:lstStyle/>
          <a:p>
            <a:pPr algn="ctr"/>
            <a:r>
              <a:rPr lang="en-US" b="1" dirty="0" smtClean="0">
                <a:solidFill>
                  <a:srgbClr val="333333"/>
                </a:solidFill>
              </a:rPr>
              <a:t>SFTP Server</a:t>
            </a:r>
          </a:p>
          <a:p>
            <a:pPr algn="ctr"/>
            <a:endParaRPr lang="en-US" b="1" dirty="0">
              <a:solidFill>
                <a:srgbClr val="333333"/>
              </a:solidFill>
            </a:endParaRPr>
          </a:p>
          <a:p>
            <a:pPr algn="ctr"/>
            <a:r>
              <a:rPr lang="en-US" b="1" dirty="0" smtClean="0">
                <a:solidFill>
                  <a:srgbClr val="333333"/>
                </a:solidFill>
              </a:rPr>
              <a:t>(Port 22)</a:t>
            </a:r>
            <a:endParaRPr lang="en-US" b="1" dirty="0">
              <a:solidFill>
                <a:srgbClr val="333333"/>
              </a:solidFill>
            </a:endParaRPr>
          </a:p>
        </p:txBody>
      </p:sp>
      <p:cxnSp>
        <p:nvCxnSpPr>
          <p:cNvPr id="9" name="Straight Arrow Connector 8"/>
          <p:cNvCxnSpPr/>
          <p:nvPr/>
        </p:nvCxnSpPr>
        <p:spPr>
          <a:xfrm flipV="1">
            <a:off x="1537252" y="3474518"/>
            <a:ext cx="2584174" cy="1561308"/>
          </a:xfrm>
          <a:prstGeom prst="straightConnector1">
            <a:avLst/>
          </a:prstGeom>
          <a:ln w="38100">
            <a:solidFill>
              <a:srgbClr val="0070A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440557" y="2584175"/>
            <a:ext cx="3896139" cy="9676"/>
          </a:xfrm>
          <a:prstGeom prst="straightConnector1">
            <a:avLst/>
          </a:prstGeom>
          <a:ln w="38100">
            <a:solidFill>
              <a:srgbClr val="0070AD"/>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718852" y="2915683"/>
            <a:ext cx="3513064" cy="30153"/>
          </a:xfrm>
          <a:prstGeom prst="straightConnector1">
            <a:avLst/>
          </a:prstGeom>
          <a:ln w="38100">
            <a:solidFill>
              <a:srgbClr val="0070A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537253" y="3860378"/>
            <a:ext cx="2729947" cy="1664051"/>
          </a:xfrm>
          <a:prstGeom prst="straightConnector1">
            <a:avLst/>
          </a:prstGeom>
          <a:ln w="38100">
            <a:solidFill>
              <a:srgbClr val="0070AD"/>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44555" y="4162316"/>
            <a:ext cx="1656522" cy="530087"/>
          </a:xfrm>
          <a:prstGeom prst="round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REQUEST</a:t>
            </a:r>
            <a:endParaRPr lang="en-US" b="1"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2517" y="2962665"/>
            <a:ext cx="892882" cy="892882"/>
          </a:xfrm>
          <a:prstGeom prst="rect">
            <a:avLst/>
          </a:prstGeom>
        </p:spPr>
      </p:pic>
    </p:spTree>
    <p:extLst>
      <p:ext uri="{BB962C8B-B14F-4D97-AF65-F5344CB8AC3E}">
        <p14:creationId xmlns:p14="http://schemas.microsoft.com/office/powerpoint/2010/main" val="47919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0312 -0.32083 L 0.75104 -0.32268 L 0.75104 -0.32268 " pathEditMode="relative" ptsTypes="AAAA">
                                      <p:cBhvr>
                                        <p:cTn id="6" dur="3000" fill="hold"/>
                                        <p:tgtEl>
                                          <p:spTgt spid="16"/>
                                        </p:tgtEl>
                                        <p:attrNameLst>
                                          <p:attrName>ppt_x</p:attrName>
                                          <p:attrName>ppt_y</p:attrName>
                                        </p:attrNameLst>
                                      </p:cBhvr>
                                    </p:animMotion>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500"/>
                                        <p:tgtEl>
                                          <p:spTgt spid="9"/>
                                        </p:tgtEl>
                                      </p:cBhvr>
                                    </p:animEffect>
                                  </p:childTnLst>
                                </p:cTn>
                              </p:par>
                              <p:par>
                                <p:cTn id="10" presetID="2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66667E-6 -1.11111E-6 L -0.27943 -0.01157 L -0.65651 0.38472 L -0.65651 0.38472 " pathEditMode="relative" ptsTypes="AAAA">
                                      <p:cBhvr>
                                        <p:cTn id="26" dur="2000" fill="hold"/>
                                        <p:tgtEl>
                                          <p:spTgt spid="17"/>
                                        </p:tgtEl>
                                        <p:attrNameLst>
                                          <p:attrName>ppt_x</p:attrName>
                                          <p:attrName>ppt_y</p:attrName>
                                        </p:attrNameLst>
                                      </p:cBhvr>
                                    </p:animMotion>
                                  </p:childTnLst>
                                </p:cTn>
                              </p:par>
                              <p:par>
                                <p:cTn id="27" presetID="2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75" y="1030311"/>
            <a:ext cx="8392262" cy="4005328"/>
          </a:xfrm>
        </p:spPr>
        <p:txBody>
          <a:bodyPr>
            <a:normAutofit/>
          </a:bodyPr>
          <a:lstStyle/>
          <a:p>
            <a:pPr>
              <a:lnSpc>
                <a:spcPct val="100000"/>
              </a:lnSpc>
            </a:pPr>
            <a:r>
              <a:rPr lang="en-US" sz="9600" dirty="0" smtClean="0">
                <a:solidFill>
                  <a:srgbClr val="12ABDB"/>
                </a:solidFill>
              </a:rPr>
              <a:t>Printer </a:t>
            </a:r>
            <a:br>
              <a:rPr lang="en-US" sz="9600" dirty="0" smtClean="0">
                <a:solidFill>
                  <a:srgbClr val="12ABDB"/>
                </a:solidFill>
              </a:rPr>
            </a:br>
            <a:r>
              <a:rPr lang="en-US" sz="9600" dirty="0" smtClean="0">
                <a:solidFill>
                  <a:srgbClr val="12ABDB"/>
                </a:solidFill>
              </a:rPr>
              <a:t>Services</a:t>
            </a:r>
            <a:endParaRPr lang="en-US" sz="9600" dirty="0">
              <a:solidFill>
                <a:srgbClr val="12ABDB"/>
              </a:solidFill>
            </a:endParaRPr>
          </a:p>
        </p:txBody>
      </p:sp>
    </p:spTree>
    <p:extLst>
      <p:ext uri="{BB962C8B-B14F-4D97-AF65-F5344CB8AC3E}">
        <p14:creationId xmlns:p14="http://schemas.microsoft.com/office/powerpoint/2010/main" val="114670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2278" y="198783"/>
            <a:ext cx="11125200" cy="1104900"/>
          </a:xfrm>
        </p:spPr>
        <p:txBody>
          <a:bodyPr/>
          <a:lstStyle/>
          <a:p>
            <a:r>
              <a:rPr lang="en-US" sz="4400" b="1" dirty="0" smtClean="0">
                <a:latin typeface="+mn-lt"/>
              </a:rPr>
              <a:t>Printer Service</a:t>
            </a:r>
            <a:endParaRPr lang="en-US" sz="4400" b="1"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258" y="1303683"/>
            <a:ext cx="7053207" cy="4786105"/>
          </a:xfrm>
          <a:prstGeom prst="rect">
            <a:avLst/>
          </a:prstGeom>
        </p:spPr>
      </p:pic>
    </p:spTree>
    <p:extLst>
      <p:ext uri="{BB962C8B-B14F-4D97-AF65-F5344CB8AC3E}">
        <p14:creationId xmlns:p14="http://schemas.microsoft.com/office/powerpoint/2010/main" val="677845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766"/>
            <a:ext cx="6259465" cy="56809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304" y="714034"/>
            <a:ext cx="5403309" cy="5951809"/>
          </a:xfrm>
          <a:prstGeom prst="rect">
            <a:avLst/>
          </a:prstGeom>
        </p:spPr>
      </p:pic>
    </p:spTree>
    <p:extLst>
      <p:ext uri="{BB962C8B-B14F-4D97-AF65-F5344CB8AC3E}">
        <p14:creationId xmlns:p14="http://schemas.microsoft.com/office/powerpoint/2010/main" val="4046605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947" y="409476"/>
            <a:ext cx="8392262" cy="710015"/>
          </a:xfrm>
        </p:spPr>
        <p:txBody>
          <a:bodyPr/>
          <a:lstStyle/>
          <a:p>
            <a:r>
              <a:rPr lang="en-US" dirty="0" smtClean="0">
                <a:solidFill>
                  <a:schemeClr val="tx1"/>
                </a:solidFill>
              </a:rPr>
              <a:t>LAN Architecture</a:t>
            </a:r>
            <a:endParaRPr lang="en-US" dirty="0">
              <a:solidFill>
                <a:schemeClr val="tx1"/>
              </a:solidFill>
            </a:endParaRPr>
          </a:p>
        </p:txBody>
      </p:sp>
      <p:pic>
        <p:nvPicPr>
          <p:cNvPr id="2050" name="Picture 2" descr="Image result for LAN logica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777" y="1337855"/>
            <a:ext cx="9734432" cy="478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31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1731" b="923"/>
          <a:stretch/>
        </p:blipFill>
        <p:spPr>
          <a:xfrm>
            <a:off x="3498574" y="1285460"/>
            <a:ext cx="4837044" cy="4267201"/>
          </a:xfrm>
          <a:prstGeom prst="rect">
            <a:avLst/>
          </a:prstGeom>
        </p:spPr>
      </p:pic>
    </p:spTree>
    <p:extLst>
      <p:ext uri="{BB962C8B-B14F-4D97-AF65-F5344CB8AC3E}">
        <p14:creationId xmlns:p14="http://schemas.microsoft.com/office/powerpoint/2010/main" val="40266148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1729" y="3760631"/>
            <a:ext cx="2361395" cy="2884868"/>
          </a:xfrm>
          <a:prstGeom prst="rect">
            <a:avLst/>
          </a:prstGeom>
        </p:spPr>
      </p:pic>
      <p:pic>
        <p:nvPicPr>
          <p:cNvPr id="5" name="Picture 4"/>
          <p:cNvPicPr>
            <a:picLocks noChangeAspect="1"/>
          </p:cNvPicPr>
          <p:nvPr/>
        </p:nvPicPr>
        <p:blipFill>
          <a:blip r:embed="rId3"/>
          <a:stretch>
            <a:fillRect/>
          </a:stretch>
        </p:blipFill>
        <p:spPr>
          <a:xfrm>
            <a:off x="2048945" y="677585"/>
            <a:ext cx="1905000" cy="1905000"/>
          </a:xfrm>
          <a:prstGeom prst="rect">
            <a:avLst/>
          </a:prstGeom>
        </p:spPr>
      </p:pic>
      <p:pic>
        <p:nvPicPr>
          <p:cNvPr id="6" name="Picture 5"/>
          <p:cNvPicPr>
            <a:picLocks noChangeAspect="1"/>
          </p:cNvPicPr>
          <p:nvPr/>
        </p:nvPicPr>
        <p:blipFill>
          <a:blip r:embed="rId4"/>
          <a:stretch>
            <a:fillRect/>
          </a:stretch>
        </p:blipFill>
        <p:spPr>
          <a:xfrm>
            <a:off x="8762015" y="983161"/>
            <a:ext cx="3004001" cy="3004001"/>
          </a:xfrm>
          <a:prstGeom prst="rect">
            <a:avLst/>
          </a:prstGeom>
        </p:spPr>
      </p:pic>
      <p:pic>
        <p:nvPicPr>
          <p:cNvPr id="7" name="Picture 6"/>
          <p:cNvPicPr>
            <a:picLocks noChangeAspect="1"/>
          </p:cNvPicPr>
          <p:nvPr/>
        </p:nvPicPr>
        <p:blipFill>
          <a:blip r:embed="rId5"/>
          <a:stretch>
            <a:fillRect/>
          </a:stretch>
        </p:blipFill>
        <p:spPr>
          <a:xfrm>
            <a:off x="3676322" y="1302376"/>
            <a:ext cx="4792551" cy="2636681"/>
          </a:xfrm>
          <a:prstGeom prst="rect">
            <a:avLst/>
          </a:prstGeom>
        </p:spPr>
      </p:pic>
      <p:pic>
        <p:nvPicPr>
          <p:cNvPr id="10" name="Picture 9"/>
          <p:cNvPicPr>
            <a:picLocks noChangeAspect="1"/>
          </p:cNvPicPr>
          <p:nvPr/>
        </p:nvPicPr>
        <p:blipFill>
          <a:blip r:embed="rId6"/>
          <a:stretch>
            <a:fillRect/>
          </a:stretch>
        </p:blipFill>
        <p:spPr>
          <a:xfrm>
            <a:off x="9482071" y="4419600"/>
            <a:ext cx="2133600" cy="2133600"/>
          </a:xfrm>
          <a:prstGeom prst="rect">
            <a:avLst/>
          </a:prstGeom>
        </p:spPr>
      </p:pic>
      <p:pic>
        <p:nvPicPr>
          <p:cNvPr id="11" name="Picture 10"/>
          <p:cNvPicPr>
            <a:picLocks noChangeAspect="1"/>
          </p:cNvPicPr>
          <p:nvPr/>
        </p:nvPicPr>
        <p:blipFill>
          <a:blip r:embed="rId7"/>
          <a:stretch>
            <a:fillRect/>
          </a:stretch>
        </p:blipFill>
        <p:spPr>
          <a:xfrm>
            <a:off x="412179" y="468372"/>
            <a:ext cx="2054717" cy="1563662"/>
          </a:xfrm>
          <a:prstGeom prst="rect">
            <a:avLst/>
          </a:prstGeom>
        </p:spPr>
      </p:pic>
      <p:sp>
        <p:nvSpPr>
          <p:cNvPr id="12" name="Oval Callout 11"/>
          <p:cNvSpPr/>
          <p:nvPr/>
        </p:nvSpPr>
        <p:spPr>
          <a:xfrm>
            <a:off x="518069" y="2866942"/>
            <a:ext cx="1966523" cy="78775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Executive 1</a:t>
            </a:r>
          </a:p>
        </p:txBody>
      </p:sp>
      <p:sp>
        <p:nvSpPr>
          <p:cNvPr id="14" name="Oval Callout 13"/>
          <p:cNvSpPr/>
          <p:nvPr/>
        </p:nvSpPr>
        <p:spPr>
          <a:xfrm>
            <a:off x="9195069" y="519171"/>
            <a:ext cx="2137892" cy="66862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Executive 2</a:t>
            </a:r>
          </a:p>
        </p:txBody>
      </p:sp>
      <p:sp>
        <p:nvSpPr>
          <p:cNvPr id="19" name="Rounded Rectangular Callout 18"/>
          <p:cNvSpPr/>
          <p:nvPr/>
        </p:nvSpPr>
        <p:spPr>
          <a:xfrm>
            <a:off x="2849736" y="3989799"/>
            <a:ext cx="1712890" cy="1148098"/>
          </a:xfrm>
          <a:prstGeom prst="wedgeRoundRectCallou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p:nvSpPr>
        <p:spPr>
          <a:xfrm>
            <a:off x="3046424" y="4210387"/>
            <a:ext cx="1319514" cy="646331"/>
          </a:xfrm>
          <a:prstGeom prst="rect">
            <a:avLst/>
          </a:prstGeom>
          <a:noFill/>
        </p:spPr>
        <p:txBody>
          <a:bodyPr wrap="square" rtlCol="0">
            <a:spAutoFit/>
          </a:bodyPr>
          <a:lstStyle/>
          <a:p>
            <a:r>
              <a:rPr lang="en-US" dirty="0">
                <a:solidFill>
                  <a:srgbClr val="000000"/>
                </a:solidFill>
              </a:rPr>
              <a:t>Hello executive 2!</a:t>
            </a:r>
          </a:p>
        </p:txBody>
      </p:sp>
      <p:sp>
        <p:nvSpPr>
          <p:cNvPr id="22" name="TextBox 21"/>
          <p:cNvSpPr txBox="1"/>
          <p:nvPr/>
        </p:nvSpPr>
        <p:spPr>
          <a:xfrm>
            <a:off x="3731939" y="177601"/>
            <a:ext cx="4108361" cy="769441"/>
          </a:xfrm>
          <a:prstGeom prst="rect">
            <a:avLst/>
          </a:prstGeom>
          <a:noFill/>
        </p:spPr>
        <p:txBody>
          <a:bodyPr wrap="square" rtlCol="0">
            <a:spAutoFit/>
          </a:bodyPr>
          <a:lstStyle/>
          <a:p>
            <a:r>
              <a:rPr lang="en-US" sz="4400" dirty="0">
                <a:solidFill>
                  <a:srgbClr val="000000"/>
                </a:solidFill>
              </a:rPr>
              <a:t>VPN service </a:t>
            </a:r>
          </a:p>
        </p:txBody>
      </p:sp>
      <p:sp>
        <p:nvSpPr>
          <p:cNvPr id="2" name="Rectangle 1"/>
          <p:cNvSpPr/>
          <p:nvPr/>
        </p:nvSpPr>
        <p:spPr>
          <a:xfrm rot="20143281">
            <a:off x="3674141" y="2818976"/>
            <a:ext cx="4536959" cy="302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01010101010101010000010101001101…….</a:t>
            </a:r>
          </a:p>
        </p:txBody>
      </p:sp>
      <p:sp>
        <p:nvSpPr>
          <p:cNvPr id="24" name="Rounded Rectangular Callout 23"/>
          <p:cNvSpPr/>
          <p:nvPr/>
        </p:nvSpPr>
        <p:spPr>
          <a:xfrm>
            <a:off x="7905340" y="1282911"/>
            <a:ext cx="1712890" cy="1148098"/>
          </a:xfrm>
          <a:prstGeom prst="wedgeRoundRectCallou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8102028" y="1503499"/>
            <a:ext cx="1319514" cy="646331"/>
          </a:xfrm>
          <a:prstGeom prst="rect">
            <a:avLst/>
          </a:prstGeom>
          <a:noFill/>
        </p:spPr>
        <p:txBody>
          <a:bodyPr wrap="square" rtlCol="0">
            <a:spAutoFit/>
          </a:bodyPr>
          <a:lstStyle/>
          <a:p>
            <a:r>
              <a:rPr lang="en-US" dirty="0">
                <a:solidFill>
                  <a:srgbClr val="000000"/>
                </a:solidFill>
              </a:rPr>
              <a:t>Hello executive 2!</a:t>
            </a:r>
          </a:p>
        </p:txBody>
      </p:sp>
    </p:spTree>
    <p:extLst>
      <p:ext uri="{BB962C8B-B14F-4D97-AF65-F5344CB8AC3E}">
        <p14:creationId xmlns:p14="http://schemas.microsoft.com/office/powerpoint/2010/main" val="321081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p:bldP spid="20" grpId="1"/>
      <p:bldP spid="2" grpId="0" animBg="1"/>
      <p:bldP spid="24" grpId="0" animBg="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5938" y="2391359"/>
            <a:ext cx="3871912" cy="1446550"/>
          </a:xfrm>
          <a:prstGeom prst="rect">
            <a:avLst/>
          </a:prstGeom>
          <a:noFill/>
        </p:spPr>
        <p:txBody>
          <a:bodyPr wrap="square" rtlCol="0">
            <a:spAutoFit/>
          </a:bodyPr>
          <a:lstStyle/>
          <a:p>
            <a:r>
              <a:rPr lang="en-US" sz="4400" b="1" dirty="0">
                <a:solidFill>
                  <a:srgbClr val="000000"/>
                </a:solidFill>
              </a:rPr>
              <a:t> PROXY SERVICES</a:t>
            </a:r>
          </a:p>
        </p:txBody>
      </p:sp>
      <p:pic>
        <p:nvPicPr>
          <p:cNvPr id="5" name="Picture 4"/>
          <p:cNvPicPr>
            <a:picLocks noChangeAspect="1"/>
          </p:cNvPicPr>
          <p:nvPr/>
        </p:nvPicPr>
        <p:blipFill>
          <a:blip r:embed="rId2"/>
          <a:stretch>
            <a:fillRect/>
          </a:stretch>
        </p:blipFill>
        <p:spPr>
          <a:xfrm>
            <a:off x="8403386" y="4309396"/>
            <a:ext cx="3243353" cy="2182557"/>
          </a:xfrm>
          <a:prstGeom prst="rect">
            <a:avLst/>
          </a:prstGeom>
        </p:spPr>
      </p:pic>
      <p:pic>
        <p:nvPicPr>
          <p:cNvPr id="2" name="Picture 1"/>
          <p:cNvPicPr>
            <a:picLocks noChangeAspect="1"/>
          </p:cNvPicPr>
          <p:nvPr/>
        </p:nvPicPr>
        <p:blipFill>
          <a:blip r:embed="rId3"/>
          <a:stretch>
            <a:fillRect/>
          </a:stretch>
        </p:blipFill>
        <p:spPr>
          <a:xfrm>
            <a:off x="6198704" y="279538"/>
            <a:ext cx="2895600" cy="1581150"/>
          </a:xfrm>
          <a:prstGeom prst="rect">
            <a:avLst/>
          </a:prstGeom>
        </p:spPr>
      </p:pic>
      <p:pic>
        <p:nvPicPr>
          <p:cNvPr id="6" name="Picture 5"/>
          <p:cNvPicPr>
            <a:picLocks noChangeAspect="1"/>
          </p:cNvPicPr>
          <p:nvPr/>
        </p:nvPicPr>
        <p:blipFill>
          <a:blip r:embed="rId4"/>
          <a:stretch>
            <a:fillRect/>
          </a:stretch>
        </p:blipFill>
        <p:spPr>
          <a:xfrm>
            <a:off x="9318141" y="279538"/>
            <a:ext cx="2143125" cy="2143125"/>
          </a:xfrm>
          <a:prstGeom prst="rect">
            <a:avLst/>
          </a:prstGeom>
        </p:spPr>
      </p:pic>
      <p:pic>
        <p:nvPicPr>
          <p:cNvPr id="7" name="Picture 6"/>
          <p:cNvPicPr>
            <a:picLocks noChangeAspect="1"/>
          </p:cNvPicPr>
          <p:nvPr/>
        </p:nvPicPr>
        <p:blipFill>
          <a:blip r:embed="rId5"/>
          <a:stretch>
            <a:fillRect/>
          </a:stretch>
        </p:blipFill>
        <p:spPr>
          <a:xfrm>
            <a:off x="6694211" y="2043071"/>
            <a:ext cx="2143125" cy="2143125"/>
          </a:xfrm>
          <a:prstGeom prst="rect">
            <a:avLst/>
          </a:prstGeom>
        </p:spPr>
      </p:pic>
    </p:spTree>
    <p:extLst>
      <p:ext uri="{BB962C8B-B14F-4D97-AF65-F5344CB8AC3E}">
        <p14:creationId xmlns:p14="http://schemas.microsoft.com/office/powerpoint/2010/main" val="3404530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517" y="246185"/>
            <a:ext cx="4460118" cy="149020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827" y="119796"/>
            <a:ext cx="2489981" cy="268451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817" y="1462051"/>
            <a:ext cx="1730326" cy="1730326"/>
          </a:xfrm>
          <a:prstGeom prst="rect">
            <a:avLst/>
          </a:prstGeom>
        </p:spPr>
      </p:pic>
      <p:cxnSp>
        <p:nvCxnSpPr>
          <p:cNvPr id="8" name="Curved Connector 7"/>
          <p:cNvCxnSpPr/>
          <p:nvPr/>
        </p:nvCxnSpPr>
        <p:spPr>
          <a:xfrm flipV="1">
            <a:off x="3123028" y="1181686"/>
            <a:ext cx="3530990" cy="1491176"/>
          </a:xfrm>
          <a:prstGeom prst="curvedConnector3">
            <a:avLst>
              <a:gd name="adj1" fmla="val 10936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4747" y="2798287"/>
            <a:ext cx="1349472" cy="461665"/>
          </a:xfrm>
          <a:prstGeom prst="rect">
            <a:avLst/>
          </a:prstGeom>
          <a:noFill/>
        </p:spPr>
        <p:txBody>
          <a:bodyPr wrap="none" lIns="91440" tIns="45720" rIns="91440" bIns="45720">
            <a:spAutoFit/>
          </a:bodyPr>
          <a:lstStyle/>
          <a:p>
            <a:pPr algn="ctr"/>
            <a:r>
              <a:rPr lang="en-US" sz="2400" b="1" dirty="0">
                <a:ln w="0"/>
                <a:solidFill>
                  <a:srgbClr val="000000"/>
                </a:solidFill>
                <a:effectLst>
                  <a:outerShdw blurRad="38100" dist="19050" dir="2700000" algn="tl" rotWithShape="0">
                    <a:srgbClr val="000000">
                      <a:alpha val="40000"/>
                    </a:srgbClr>
                  </a:outerShdw>
                </a:effectLst>
              </a:rPr>
              <a:t>Airtel ISP</a:t>
            </a:r>
          </a:p>
        </p:txBody>
      </p:sp>
      <p:sp>
        <p:nvSpPr>
          <p:cNvPr id="29" name="Rectangle 28"/>
          <p:cNvSpPr/>
          <p:nvPr/>
        </p:nvSpPr>
        <p:spPr>
          <a:xfrm>
            <a:off x="6619554" y="344604"/>
            <a:ext cx="1189749" cy="461665"/>
          </a:xfrm>
          <a:prstGeom prst="rect">
            <a:avLst/>
          </a:prstGeom>
        </p:spPr>
        <p:txBody>
          <a:bodyPr wrap="none">
            <a:spAutoFit/>
          </a:bodyPr>
          <a:lstStyle/>
          <a:p>
            <a:pPr algn="ctr"/>
            <a:r>
              <a:rPr lang="en-US" sz="2400" b="1" dirty="0">
                <a:ln w="0"/>
                <a:solidFill>
                  <a:srgbClr val="000000"/>
                </a:solidFill>
                <a:effectLst>
                  <a:outerShdw blurRad="38100" dist="19050" dir="2700000" algn="tl" rotWithShape="0">
                    <a:srgbClr val="000000">
                      <a:alpha val="40000"/>
                    </a:srgbClr>
                  </a:outerShdw>
                </a:effectLst>
              </a:rPr>
              <a:t>Modem</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182" y="2723546"/>
            <a:ext cx="2652529" cy="1131002"/>
          </a:xfrm>
          <a:prstGeom prst="rect">
            <a:avLst/>
          </a:prstGeom>
        </p:spPr>
      </p:pic>
      <p:sp>
        <p:nvSpPr>
          <p:cNvPr id="31" name="Rectangle 30"/>
          <p:cNvSpPr/>
          <p:nvPr/>
        </p:nvSpPr>
        <p:spPr>
          <a:xfrm>
            <a:off x="5162732" y="1423498"/>
            <a:ext cx="1430200" cy="400110"/>
          </a:xfrm>
          <a:prstGeom prst="rect">
            <a:avLst/>
          </a:prstGeom>
        </p:spPr>
        <p:txBody>
          <a:bodyPr wrap="none">
            <a:spAutoFit/>
          </a:bodyPr>
          <a:lstStyle/>
          <a:p>
            <a:pPr algn="ctr"/>
            <a:r>
              <a:rPr lang="en-US" sz="2000" b="1" dirty="0">
                <a:ln w="0"/>
                <a:solidFill>
                  <a:srgbClr val="000000"/>
                </a:solidFill>
                <a:effectLst>
                  <a:outerShdw blurRad="38100" dist="19050" dir="2700000" algn="tl" rotWithShape="0">
                    <a:srgbClr val="000000">
                      <a:alpha val="40000"/>
                    </a:srgbClr>
                  </a:outerShdw>
                </a:effectLst>
              </a:rPr>
              <a:t>192.168.1.1</a:t>
            </a:r>
          </a:p>
        </p:txBody>
      </p:sp>
      <p:cxnSp>
        <p:nvCxnSpPr>
          <p:cNvPr id="47" name="Elbow Connector 46"/>
          <p:cNvCxnSpPr/>
          <p:nvPr/>
        </p:nvCxnSpPr>
        <p:spPr>
          <a:xfrm rot="16200000" flipH="1">
            <a:off x="4507207" y="4281583"/>
            <a:ext cx="2352822" cy="647655"/>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5419521" y="3808890"/>
            <a:ext cx="1568666" cy="900328"/>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1296" y="5720551"/>
            <a:ext cx="718041" cy="718041"/>
          </a:xfrm>
          <a:prstGeom prst="rect">
            <a:avLst/>
          </a:prstGeom>
        </p:spPr>
      </p:pic>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6118" y="4914694"/>
            <a:ext cx="827408" cy="827408"/>
          </a:xfrm>
          <a:prstGeom prst="rect">
            <a:avLst/>
          </a:prstGeom>
        </p:spPr>
      </p:pic>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5248" y="4252165"/>
            <a:ext cx="768632" cy="768632"/>
          </a:xfrm>
          <a:prstGeom prst="rect">
            <a:avLst/>
          </a:prstGeom>
        </p:spPr>
      </p:pic>
      <p:cxnSp>
        <p:nvCxnSpPr>
          <p:cNvPr id="67" name="Elbow Connector 66"/>
          <p:cNvCxnSpPr/>
          <p:nvPr/>
        </p:nvCxnSpPr>
        <p:spPr>
          <a:xfrm rot="16200000" flipH="1">
            <a:off x="6224361" y="3464266"/>
            <a:ext cx="1175830" cy="1168599"/>
          </a:xfrm>
          <a:prstGeom prst="bentConnector3">
            <a:avLst>
              <a:gd name="adj1" fmla="val 50000"/>
            </a:avLst>
          </a:prstGeom>
          <a:ln w="44450"/>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7382508" y="4636481"/>
            <a:ext cx="703312" cy="1406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618721" y="4281215"/>
            <a:ext cx="1779654" cy="707886"/>
          </a:xfrm>
          <a:prstGeom prst="rect">
            <a:avLst/>
          </a:prstGeom>
        </p:spPr>
        <p:txBody>
          <a:bodyPr wrap="none">
            <a:spAutoFit/>
          </a:bodyPr>
          <a:lstStyle/>
          <a:p>
            <a:r>
              <a:rPr lang="en-US" sz="2000" b="1" dirty="0">
                <a:ln w="0"/>
                <a:solidFill>
                  <a:srgbClr val="000000"/>
                </a:solidFill>
                <a:effectLst>
                  <a:outerShdw blurRad="38100" dist="19050" dir="2700000" algn="tl" rotWithShape="0">
                    <a:srgbClr val="000000">
                      <a:alpha val="40000"/>
                    </a:srgbClr>
                  </a:outerShdw>
                </a:effectLst>
              </a:rPr>
              <a:t>192.168.1.11</a:t>
            </a:r>
          </a:p>
          <a:p>
            <a:r>
              <a:rPr lang="en-US" sz="2000" b="1" dirty="0">
                <a:ln w="0"/>
                <a:solidFill>
                  <a:srgbClr val="000000"/>
                </a:solidFill>
                <a:effectLst>
                  <a:outerShdw blurRad="38100" dist="19050" dir="2700000" algn="tl" rotWithShape="0">
                    <a:srgbClr val="000000">
                      <a:alpha val="40000"/>
                    </a:srgbClr>
                  </a:outerShdw>
                </a:effectLst>
              </a:rPr>
              <a:t>G : 192.168.1.1</a:t>
            </a:r>
          </a:p>
        </p:txBody>
      </p:sp>
      <p:sp>
        <p:nvSpPr>
          <p:cNvPr id="76" name="Rectangle 75"/>
          <p:cNvSpPr/>
          <p:nvPr/>
        </p:nvSpPr>
        <p:spPr>
          <a:xfrm>
            <a:off x="7268362" y="5068445"/>
            <a:ext cx="1909497" cy="707886"/>
          </a:xfrm>
          <a:prstGeom prst="rect">
            <a:avLst/>
          </a:prstGeom>
        </p:spPr>
        <p:txBody>
          <a:bodyPr wrap="none">
            <a:spAutoFit/>
          </a:bodyPr>
          <a:lstStyle/>
          <a:p>
            <a:r>
              <a:rPr lang="en-US" sz="2000" b="1" dirty="0">
                <a:ln w="0"/>
                <a:solidFill>
                  <a:srgbClr val="0075B3"/>
                </a:solidFill>
                <a:effectLst>
                  <a:outerShdw blurRad="38100" dist="19050" dir="2700000" algn="tl" rotWithShape="0">
                    <a:srgbClr val="000000">
                      <a:alpha val="40000"/>
                    </a:srgbClr>
                  </a:outerShdw>
                </a:effectLst>
              </a:rPr>
              <a:t>192.168.1.12</a:t>
            </a:r>
          </a:p>
          <a:p>
            <a:r>
              <a:rPr lang="en-US" sz="2000" b="1" dirty="0">
                <a:ln w="0"/>
                <a:solidFill>
                  <a:srgbClr val="0075B3"/>
                </a:solidFill>
                <a:effectLst>
                  <a:outerShdw blurRad="38100" dist="19050" dir="2700000" algn="tl" rotWithShape="0">
                    <a:srgbClr val="000000">
                      <a:alpha val="40000"/>
                    </a:srgbClr>
                  </a:outerShdw>
                </a:effectLst>
              </a:rPr>
              <a:t>G : 192.168.1.10</a:t>
            </a:r>
          </a:p>
        </p:txBody>
      </p:sp>
      <p:sp>
        <p:nvSpPr>
          <p:cNvPr id="77" name="Rectangle 76"/>
          <p:cNvSpPr/>
          <p:nvPr/>
        </p:nvSpPr>
        <p:spPr>
          <a:xfrm>
            <a:off x="6278797" y="5823979"/>
            <a:ext cx="1909497" cy="707886"/>
          </a:xfrm>
          <a:prstGeom prst="rect">
            <a:avLst/>
          </a:prstGeom>
        </p:spPr>
        <p:txBody>
          <a:bodyPr wrap="none">
            <a:spAutoFit/>
          </a:bodyPr>
          <a:lstStyle/>
          <a:p>
            <a:r>
              <a:rPr lang="en-US" sz="2000" b="1" dirty="0">
                <a:ln w="0"/>
                <a:solidFill>
                  <a:srgbClr val="0075B3"/>
                </a:solidFill>
                <a:effectLst>
                  <a:outerShdw blurRad="38100" dist="19050" dir="2700000" algn="tl" rotWithShape="0">
                    <a:srgbClr val="000000">
                      <a:alpha val="40000"/>
                    </a:srgbClr>
                  </a:outerShdw>
                </a:effectLst>
              </a:rPr>
              <a:t>192.168.1.13</a:t>
            </a:r>
          </a:p>
          <a:p>
            <a:r>
              <a:rPr lang="en-US" sz="2000" b="1" dirty="0">
                <a:ln w="0"/>
                <a:solidFill>
                  <a:srgbClr val="0075B3"/>
                </a:solidFill>
                <a:effectLst>
                  <a:outerShdw blurRad="38100" dist="19050" dir="2700000" algn="tl" rotWithShape="0">
                    <a:srgbClr val="000000">
                      <a:alpha val="40000"/>
                    </a:srgbClr>
                  </a:outerShdw>
                </a:effectLst>
              </a:rPr>
              <a:t>G : 192.168.1.10</a:t>
            </a:r>
          </a:p>
        </p:txBody>
      </p:sp>
      <p:cxnSp>
        <p:nvCxnSpPr>
          <p:cNvPr id="79" name="Curved Connector 78"/>
          <p:cNvCxnSpPr/>
          <p:nvPr/>
        </p:nvCxnSpPr>
        <p:spPr>
          <a:xfrm flipV="1">
            <a:off x="6492557" y="2100662"/>
            <a:ext cx="3134078" cy="1295860"/>
          </a:xfrm>
          <a:prstGeom prst="curvedConnector3">
            <a:avLst>
              <a:gd name="adj1" fmla="val -14636"/>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6635" y="973586"/>
            <a:ext cx="2381250" cy="2381250"/>
          </a:xfrm>
          <a:prstGeom prst="rect">
            <a:avLst/>
          </a:prstGeom>
        </p:spPr>
      </p:pic>
      <p:sp>
        <p:nvSpPr>
          <p:cNvPr id="85" name="Rectangle 84"/>
          <p:cNvSpPr/>
          <p:nvPr/>
        </p:nvSpPr>
        <p:spPr>
          <a:xfrm>
            <a:off x="9807473" y="3216865"/>
            <a:ext cx="1779654" cy="707886"/>
          </a:xfrm>
          <a:prstGeom prst="rect">
            <a:avLst/>
          </a:prstGeom>
        </p:spPr>
        <p:txBody>
          <a:bodyPr wrap="none">
            <a:spAutoFit/>
          </a:bodyPr>
          <a:lstStyle/>
          <a:p>
            <a:r>
              <a:rPr lang="en-US" sz="2000" b="1" dirty="0">
                <a:ln w="0"/>
                <a:solidFill>
                  <a:srgbClr val="0075B3"/>
                </a:solidFill>
                <a:effectLst>
                  <a:outerShdw blurRad="38100" dist="19050" dir="2700000" algn="tl" rotWithShape="0">
                    <a:srgbClr val="000000">
                      <a:alpha val="40000"/>
                    </a:srgbClr>
                  </a:outerShdw>
                </a:effectLst>
              </a:rPr>
              <a:t>192.168.1.10</a:t>
            </a:r>
          </a:p>
          <a:p>
            <a:r>
              <a:rPr lang="en-US" sz="2000" b="1" dirty="0">
                <a:ln w="0"/>
                <a:solidFill>
                  <a:srgbClr val="0075B3"/>
                </a:solidFill>
                <a:effectLst>
                  <a:outerShdw blurRad="38100" dist="19050" dir="2700000" algn="tl" rotWithShape="0">
                    <a:srgbClr val="000000">
                      <a:alpha val="40000"/>
                    </a:srgbClr>
                  </a:outerShdw>
                </a:effectLst>
              </a:rPr>
              <a:t>G : 192.168.1.1</a:t>
            </a:r>
          </a:p>
        </p:txBody>
      </p:sp>
      <p:cxnSp>
        <p:nvCxnSpPr>
          <p:cNvPr id="105" name="Curved Connector 104"/>
          <p:cNvCxnSpPr/>
          <p:nvPr/>
        </p:nvCxnSpPr>
        <p:spPr>
          <a:xfrm rot="5400000">
            <a:off x="5819770" y="2015934"/>
            <a:ext cx="2173150" cy="504654"/>
          </a:xfrm>
          <a:prstGeom prst="curvedConnector3">
            <a:avLst>
              <a:gd name="adj1" fmla="val 123797"/>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Freeform 115"/>
          <p:cNvSpPr/>
          <p:nvPr/>
        </p:nvSpPr>
        <p:spPr>
          <a:xfrm>
            <a:off x="7653665" y="1195754"/>
            <a:ext cx="2062983" cy="2014386"/>
          </a:xfrm>
          <a:custGeom>
            <a:avLst/>
            <a:gdLst>
              <a:gd name="connsiteX0" fmla="*/ 13227 w 2062983"/>
              <a:gd name="connsiteY0" fmla="*/ 0 h 2014386"/>
              <a:gd name="connsiteX1" fmla="*/ 280513 w 2062983"/>
              <a:gd name="connsiteY1" fmla="*/ 1955409 h 2014386"/>
              <a:gd name="connsiteX2" fmla="*/ 1912366 w 2062983"/>
              <a:gd name="connsiteY2" fmla="*/ 1505243 h 2014386"/>
              <a:gd name="connsiteX3" fmla="*/ 1996772 w 2062983"/>
              <a:gd name="connsiteY3" fmla="*/ 1505243 h 2014386"/>
              <a:gd name="connsiteX4" fmla="*/ 1968637 w 2062983"/>
              <a:gd name="connsiteY4" fmla="*/ 1477108 h 2014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83" h="2014386">
                <a:moveTo>
                  <a:pt x="13227" y="0"/>
                </a:moveTo>
                <a:cubicBezTo>
                  <a:pt x="-11392" y="852267"/>
                  <a:pt x="-36010" y="1704535"/>
                  <a:pt x="280513" y="1955409"/>
                </a:cubicBezTo>
                <a:cubicBezTo>
                  <a:pt x="597036" y="2206283"/>
                  <a:pt x="1626323" y="1580271"/>
                  <a:pt x="1912366" y="1505243"/>
                </a:cubicBezTo>
                <a:cubicBezTo>
                  <a:pt x="2198409" y="1430215"/>
                  <a:pt x="1987394" y="1509932"/>
                  <a:pt x="1996772" y="1505243"/>
                </a:cubicBezTo>
                <a:cubicBezTo>
                  <a:pt x="2006150" y="1500554"/>
                  <a:pt x="1987393" y="1488831"/>
                  <a:pt x="1968637" y="1477108"/>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Text Placeholder 1"/>
          <p:cNvSpPr txBox="1">
            <a:spLocks/>
          </p:cNvSpPr>
          <p:nvPr/>
        </p:nvSpPr>
        <p:spPr>
          <a:xfrm>
            <a:off x="128961" y="4171363"/>
            <a:ext cx="4267200" cy="1794164"/>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7200" b="1" kern="1200">
                <a:solidFill>
                  <a:srgbClr val="0070C0"/>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
              </a:spcAft>
              <a:defRPr/>
            </a:pPr>
            <a:r>
              <a:rPr lang="en-US" dirty="0" smtClean="0"/>
              <a:t>How Proxy </a:t>
            </a:r>
          </a:p>
          <a:p>
            <a:pPr>
              <a:spcAft>
                <a:spcPts val="100"/>
              </a:spcAft>
              <a:defRPr/>
            </a:pPr>
            <a:r>
              <a:rPr lang="en-US" dirty="0" smtClean="0"/>
              <a:t>Works ?</a:t>
            </a:r>
            <a:endParaRPr lang="en-US" dirty="0"/>
          </a:p>
        </p:txBody>
      </p:sp>
      <p:sp>
        <p:nvSpPr>
          <p:cNvPr id="118" name="TextBox 117"/>
          <p:cNvSpPr txBox="1"/>
          <p:nvPr/>
        </p:nvSpPr>
        <p:spPr>
          <a:xfrm>
            <a:off x="10614786" y="5043387"/>
            <a:ext cx="184731" cy="369332"/>
          </a:xfrm>
          <a:prstGeom prst="rect">
            <a:avLst/>
          </a:prstGeom>
          <a:noFill/>
        </p:spPr>
        <p:txBody>
          <a:bodyPr wrap="none" rtlCol="0">
            <a:spAutoFit/>
          </a:bodyPr>
          <a:lstStyle/>
          <a:p>
            <a:endParaRPr lang="en-US" dirty="0">
              <a:solidFill>
                <a:srgbClr val="000000"/>
              </a:solidFill>
            </a:endParaRPr>
          </a:p>
        </p:txBody>
      </p:sp>
    </p:spTree>
    <p:extLst>
      <p:ext uri="{BB962C8B-B14F-4D97-AF65-F5344CB8AC3E}">
        <p14:creationId xmlns:p14="http://schemas.microsoft.com/office/powerpoint/2010/main" val="2558901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down)">
                                      <p:cBhvr>
                                        <p:cTn id="10" dur="500"/>
                                        <p:tgtEl>
                                          <p:spTgt spid="9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fade">
                                      <p:cBhvr>
                                        <p:cTn id="53" dur="1000"/>
                                        <p:tgtEl>
                                          <p:spTgt spid="105"/>
                                        </p:tgtEl>
                                      </p:cBhvr>
                                    </p:animEffect>
                                    <p:anim calcmode="lin" valueType="num">
                                      <p:cBhvr>
                                        <p:cTn id="54" dur="1000" fill="hold"/>
                                        <p:tgtEl>
                                          <p:spTgt spid="105"/>
                                        </p:tgtEl>
                                        <p:attrNameLst>
                                          <p:attrName>ppt_x</p:attrName>
                                        </p:attrNameLst>
                                      </p:cBhvr>
                                      <p:tavLst>
                                        <p:tav tm="0">
                                          <p:val>
                                            <p:strVal val="#ppt_x"/>
                                          </p:val>
                                        </p:tav>
                                        <p:tav tm="100000">
                                          <p:val>
                                            <p:strVal val="#ppt_x"/>
                                          </p:val>
                                        </p:tav>
                                      </p:tavLst>
                                    </p:anim>
                                    <p:anim calcmode="lin" valueType="num">
                                      <p:cBhvr>
                                        <p:cTn id="55"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down)">
                                      <p:cBhvr>
                                        <p:cTn id="60" dur="500"/>
                                        <p:tgtEl>
                                          <p:spTgt spid="67"/>
                                        </p:tgtEl>
                                      </p:cBhvr>
                                    </p:animEffect>
                                  </p:childTnLst>
                                </p:cTn>
                              </p:par>
                              <p:par>
                                <p:cTn id="61" presetID="22" presetClass="entr" presetSubtype="4"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down)">
                                      <p:cBhvr>
                                        <p:cTn id="63" dur="500"/>
                                        <p:tgtEl>
                                          <p:spTgt spid="70"/>
                                        </p:tgtEl>
                                      </p:cBhvr>
                                    </p:animEffect>
                                  </p:childTnLst>
                                </p:cTn>
                              </p:par>
                              <p:par>
                                <p:cTn id="64" presetID="22" presetClass="entr" presetSubtype="4"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down)">
                                      <p:cBhvr>
                                        <p:cTn id="66" dur="500"/>
                                        <p:tgtEl>
                                          <p:spTgt spid="6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down)">
                                      <p:cBhvr>
                                        <p:cTn id="69" dur="500"/>
                                        <p:tgtEl>
                                          <p:spTgt spid="7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barn(inVertical)">
                                      <p:cBhvr>
                                        <p:cTn id="74" dur="500"/>
                                        <p:tgtEl>
                                          <p:spTgt spid="84"/>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barn(inVertical)">
                                      <p:cBhvr>
                                        <p:cTn id="77" dur="500"/>
                                        <p:tgtEl>
                                          <p:spTgt spid="85"/>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barn(inVertical)">
                                      <p:cBhvr>
                                        <p:cTn id="80" dur="500"/>
                                        <p:tgtEl>
                                          <p:spTgt spid="116"/>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nodeType="click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down)">
                                      <p:cBhvr>
                                        <p:cTn id="85" dur="580">
                                          <p:stCondLst>
                                            <p:cond delay="0"/>
                                          </p:stCondLst>
                                        </p:cTn>
                                        <p:tgtEl>
                                          <p:spTgt spid="79"/>
                                        </p:tgtEl>
                                      </p:cBhvr>
                                    </p:animEffect>
                                    <p:anim calcmode="lin" valueType="num">
                                      <p:cBhvr>
                                        <p:cTn id="86"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91" dur="26">
                                          <p:stCondLst>
                                            <p:cond delay="650"/>
                                          </p:stCondLst>
                                        </p:cTn>
                                        <p:tgtEl>
                                          <p:spTgt spid="79"/>
                                        </p:tgtEl>
                                      </p:cBhvr>
                                      <p:to x="100000" y="60000"/>
                                    </p:animScale>
                                    <p:animScale>
                                      <p:cBhvr>
                                        <p:cTn id="92" dur="166" decel="50000">
                                          <p:stCondLst>
                                            <p:cond delay="676"/>
                                          </p:stCondLst>
                                        </p:cTn>
                                        <p:tgtEl>
                                          <p:spTgt spid="79"/>
                                        </p:tgtEl>
                                      </p:cBhvr>
                                      <p:to x="100000" y="100000"/>
                                    </p:animScale>
                                    <p:animScale>
                                      <p:cBhvr>
                                        <p:cTn id="93" dur="26">
                                          <p:stCondLst>
                                            <p:cond delay="1312"/>
                                          </p:stCondLst>
                                        </p:cTn>
                                        <p:tgtEl>
                                          <p:spTgt spid="79"/>
                                        </p:tgtEl>
                                      </p:cBhvr>
                                      <p:to x="100000" y="80000"/>
                                    </p:animScale>
                                    <p:animScale>
                                      <p:cBhvr>
                                        <p:cTn id="94" dur="166" decel="50000">
                                          <p:stCondLst>
                                            <p:cond delay="1338"/>
                                          </p:stCondLst>
                                        </p:cTn>
                                        <p:tgtEl>
                                          <p:spTgt spid="79"/>
                                        </p:tgtEl>
                                      </p:cBhvr>
                                      <p:to x="100000" y="100000"/>
                                    </p:animScale>
                                    <p:animScale>
                                      <p:cBhvr>
                                        <p:cTn id="95" dur="26">
                                          <p:stCondLst>
                                            <p:cond delay="1642"/>
                                          </p:stCondLst>
                                        </p:cTn>
                                        <p:tgtEl>
                                          <p:spTgt spid="79"/>
                                        </p:tgtEl>
                                      </p:cBhvr>
                                      <p:to x="100000" y="90000"/>
                                    </p:animScale>
                                    <p:animScale>
                                      <p:cBhvr>
                                        <p:cTn id="96" dur="166" decel="50000">
                                          <p:stCondLst>
                                            <p:cond delay="1668"/>
                                          </p:stCondLst>
                                        </p:cTn>
                                        <p:tgtEl>
                                          <p:spTgt spid="79"/>
                                        </p:tgtEl>
                                      </p:cBhvr>
                                      <p:to x="100000" y="100000"/>
                                    </p:animScale>
                                    <p:animScale>
                                      <p:cBhvr>
                                        <p:cTn id="97" dur="26">
                                          <p:stCondLst>
                                            <p:cond delay="1808"/>
                                          </p:stCondLst>
                                        </p:cTn>
                                        <p:tgtEl>
                                          <p:spTgt spid="79"/>
                                        </p:tgtEl>
                                      </p:cBhvr>
                                      <p:to x="100000" y="95000"/>
                                    </p:animScale>
                                    <p:animScale>
                                      <p:cBhvr>
                                        <p:cTn id="98" dur="166" decel="50000">
                                          <p:stCondLst>
                                            <p:cond delay="1834"/>
                                          </p:stCondLst>
                                        </p:cTn>
                                        <p:tgtEl>
                                          <p:spTgt spid="79"/>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31" presetClass="entr" presetSubtype="0"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anim calcmode="lin" valueType="num">
                                      <p:cBhvr>
                                        <p:cTn id="103" dur="1000" fill="hold"/>
                                        <p:tgtEl>
                                          <p:spTgt spid="63"/>
                                        </p:tgtEl>
                                        <p:attrNameLst>
                                          <p:attrName>ppt_w</p:attrName>
                                        </p:attrNameLst>
                                      </p:cBhvr>
                                      <p:tavLst>
                                        <p:tav tm="0">
                                          <p:val>
                                            <p:fltVal val="0"/>
                                          </p:val>
                                        </p:tav>
                                        <p:tav tm="100000">
                                          <p:val>
                                            <p:strVal val="#ppt_w"/>
                                          </p:val>
                                        </p:tav>
                                      </p:tavLst>
                                    </p:anim>
                                    <p:anim calcmode="lin" valueType="num">
                                      <p:cBhvr>
                                        <p:cTn id="104" dur="1000" fill="hold"/>
                                        <p:tgtEl>
                                          <p:spTgt spid="63"/>
                                        </p:tgtEl>
                                        <p:attrNameLst>
                                          <p:attrName>ppt_h</p:attrName>
                                        </p:attrNameLst>
                                      </p:cBhvr>
                                      <p:tavLst>
                                        <p:tav tm="0">
                                          <p:val>
                                            <p:fltVal val="0"/>
                                          </p:val>
                                        </p:tav>
                                        <p:tav tm="100000">
                                          <p:val>
                                            <p:strVal val="#ppt_h"/>
                                          </p:val>
                                        </p:tav>
                                      </p:tavLst>
                                    </p:anim>
                                    <p:anim calcmode="lin" valueType="num">
                                      <p:cBhvr>
                                        <p:cTn id="105" dur="1000" fill="hold"/>
                                        <p:tgtEl>
                                          <p:spTgt spid="63"/>
                                        </p:tgtEl>
                                        <p:attrNameLst>
                                          <p:attrName>style.rotation</p:attrName>
                                        </p:attrNameLst>
                                      </p:cBhvr>
                                      <p:tavLst>
                                        <p:tav tm="0">
                                          <p:val>
                                            <p:fltVal val="90"/>
                                          </p:val>
                                        </p:tav>
                                        <p:tav tm="100000">
                                          <p:val>
                                            <p:fltVal val="0"/>
                                          </p:val>
                                        </p:tav>
                                      </p:tavLst>
                                    </p:anim>
                                    <p:animEffect transition="in" filter="fade">
                                      <p:cBhvr>
                                        <p:cTn id="106" dur="1000"/>
                                        <p:tgtEl>
                                          <p:spTgt spid="63"/>
                                        </p:tgtEl>
                                      </p:cBhvr>
                                    </p:animEffect>
                                  </p:childTnLst>
                                </p:cTn>
                              </p:par>
                              <p:par>
                                <p:cTn id="107" presetID="31" presetClass="entr" presetSubtype="0"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1000" fill="hold"/>
                                        <p:tgtEl>
                                          <p:spTgt spid="48"/>
                                        </p:tgtEl>
                                        <p:attrNameLst>
                                          <p:attrName>ppt_w</p:attrName>
                                        </p:attrNameLst>
                                      </p:cBhvr>
                                      <p:tavLst>
                                        <p:tav tm="0">
                                          <p:val>
                                            <p:fltVal val="0"/>
                                          </p:val>
                                        </p:tav>
                                        <p:tav tm="100000">
                                          <p:val>
                                            <p:strVal val="#ppt_w"/>
                                          </p:val>
                                        </p:tav>
                                      </p:tavLst>
                                    </p:anim>
                                    <p:anim calcmode="lin" valueType="num">
                                      <p:cBhvr>
                                        <p:cTn id="110" dur="1000" fill="hold"/>
                                        <p:tgtEl>
                                          <p:spTgt spid="48"/>
                                        </p:tgtEl>
                                        <p:attrNameLst>
                                          <p:attrName>ppt_h</p:attrName>
                                        </p:attrNameLst>
                                      </p:cBhvr>
                                      <p:tavLst>
                                        <p:tav tm="0">
                                          <p:val>
                                            <p:fltVal val="0"/>
                                          </p:val>
                                        </p:tav>
                                        <p:tav tm="100000">
                                          <p:val>
                                            <p:strVal val="#ppt_h"/>
                                          </p:val>
                                        </p:tav>
                                      </p:tavLst>
                                    </p:anim>
                                    <p:anim calcmode="lin" valueType="num">
                                      <p:cBhvr>
                                        <p:cTn id="111" dur="1000" fill="hold"/>
                                        <p:tgtEl>
                                          <p:spTgt spid="48"/>
                                        </p:tgtEl>
                                        <p:attrNameLst>
                                          <p:attrName>style.rotation</p:attrName>
                                        </p:attrNameLst>
                                      </p:cBhvr>
                                      <p:tavLst>
                                        <p:tav tm="0">
                                          <p:val>
                                            <p:fltVal val="90"/>
                                          </p:val>
                                        </p:tav>
                                        <p:tav tm="100000">
                                          <p:val>
                                            <p:fltVal val="0"/>
                                          </p:val>
                                        </p:tav>
                                      </p:tavLst>
                                    </p:anim>
                                    <p:animEffect transition="in" filter="fade">
                                      <p:cBhvr>
                                        <p:cTn id="112" dur="1000"/>
                                        <p:tgtEl>
                                          <p:spTgt spid="48"/>
                                        </p:tgtEl>
                                      </p:cBhvr>
                                    </p:animEffect>
                                  </p:childTnLst>
                                </p:cTn>
                              </p:par>
                              <p:par>
                                <p:cTn id="113" presetID="3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p:cTn id="115" dur="1000" fill="hold"/>
                                        <p:tgtEl>
                                          <p:spTgt spid="47"/>
                                        </p:tgtEl>
                                        <p:attrNameLst>
                                          <p:attrName>ppt_w</p:attrName>
                                        </p:attrNameLst>
                                      </p:cBhvr>
                                      <p:tavLst>
                                        <p:tav tm="0">
                                          <p:val>
                                            <p:fltVal val="0"/>
                                          </p:val>
                                        </p:tav>
                                        <p:tav tm="100000">
                                          <p:val>
                                            <p:strVal val="#ppt_w"/>
                                          </p:val>
                                        </p:tav>
                                      </p:tavLst>
                                    </p:anim>
                                    <p:anim calcmode="lin" valueType="num">
                                      <p:cBhvr>
                                        <p:cTn id="116" dur="1000" fill="hold"/>
                                        <p:tgtEl>
                                          <p:spTgt spid="47"/>
                                        </p:tgtEl>
                                        <p:attrNameLst>
                                          <p:attrName>ppt_h</p:attrName>
                                        </p:attrNameLst>
                                      </p:cBhvr>
                                      <p:tavLst>
                                        <p:tav tm="0">
                                          <p:val>
                                            <p:fltVal val="0"/>
                                          </p:val>
                                        </p:tav>
                                        <p:tav tm="100000">
                                          <p:val>
                                            <p:strVal val="#ppt_h"/>
                                          </p:val>
                                        </p:tav>
                                      </p:tavLst>
                                    </p:anim>
                                    <p:anim calcmode="lin" valueType="num">
                                      <p:cBhvr>
                                        <p:cTn id="117" dur="1000" fill="hold"/>
                                        <p:tgtEl>
                                          <p:spTgt spid="47"/>
                                        </p:tgtEl>
                                        <p:attrNameLst>
                                          <p:attrName>style.rotation</p:attrName>
                                        </p:attrNameLst>
                                      </p:cBhvr>
                                      <p:tavLst>
                                        <p:tav tm="0">
                                          <p:val>
                                            <p:fltVal val="90"/>
                                          </p:val>
                                        </p:tav>
                                        <p:tav tm="100000">
                                          <p:val>
                                            <p:fltVal val="0"/>
                                          </p:val>
                                        </p:tav>
                                      </p:tavLst>
                                    </p:anim>
                                    <p:animEffect transition="in" filter="fade">
                                      <p:cBhvr>
                                        <p:cTn id="118" dur="1000"/>
                                        <p:tgtEl>
                                          <p:spTgt spid="47"/>
                                        </p:tgtEl>
                                      </p:cBhvr>
                                    </p:animEffect>
                                  </p:childTnLst>
                                </p:cTn>
                              </p:par>
                              <p:par>
                                <p:cTn id="119" presetID="31" presetClass="entr" presetSubtype="0"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 calcmode="lin" valueType="num">
                                      <p:cBhvr>
                                        <p:cTn id="121" dur="1000" fill="hold"/>
                                        <p:tgtEl>
                                          <p:spTgt spid="54"/>
                                        </p:tgtEl>
                                        <p:attrNameLst>
                                          <p:attrName>ppt_w</p:attrName>
                                        </p:attrNameLst>
                                      </p:cBhvr>
                                      <p:tavLst>
                                        <p:tav tm="0">
                                          <p:val>
                                            <p:fltVal val="0"/>
                                          </p:val>
                                        </p:tav>
                                        <p:tav tm="100000">
                                          <p:val>
                                            <p:strVal val="#ppt_w"/>
                                          </p:val>
                                        </p:tav>
                                      </p:tavLst>
                                    </p:anim>
                                    <p:anim calcmode="lin" valueType="num">
                                      <p:cBhvr>
                                        <p:cTn id="122" dur="1000" fill="hold"/>
                                        <p:tgtEl>
                                          <p:spTgt spid="54"/>
                                        </p:tgtEl>
                                        <p:attrNameLst>
                                          <p:attrName>ppt_h</p:attrName>
                                        </p:attrNameLst>
                                      </p:cBhvr>
                                      <p:tavLst>
                                        <p:tav tm="0">
                                          <p:val>
                                            <p:fltVal val="0"/>
                                          </p:val>
                                        </p:tav>
                                        <p:tav tm="100000">
                                          <p:val>
                                            <p:strVal val="#ppt_h"/>
                                          </p:val>
                                        </p:tav>
                                      </p:tavLst>
                                    </p:anim>
                                    <p:anim calcmode="lin" valueType="num">
                                      <p:cBhvr>
                                        <p:cTn id="123" dur="1000" fill="hold"/>
                                        <p:tgtEl>
                                          <p:spTgt spid="54"/>
                                        </p:tgtEl>
                                        <p:attrNameLst>
                                          <p:attrName>style.rotation</p:attrName>
                                        </p:attrNameLst>
                                      </p:cBhvr>
                                      <p:tavLst>
                                        <p:tav tm="0">
                                          <p:val>
                                            <p:fltVal val="90"/>
                                          </p:val>
                                        </p:tav>
                                        <p:tav tm="100000">
                                          <p:val>
                                            <p:fltVal val="0"/>
                                          </p:val>
                                        </p:tav>
                                      </p:tavLst>
                                    </p:anim>
                                    <p:animEffect transition="in" filter="fade">
                                      <p:cBhvr>
                                        <p:cTn id="124" dur="1000"/>
                                        <p:tgtEl>
                                          <p:spTgt spid="54"/>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77"/>
                                        </p:tgtEl>
                                        <p:attrNameLst>
                                          <p:attrName>style.visibility</p:attrName>
                                        </p:attrNameLst>
                                      </p:cBhvr>
                                      <p:to>
                                        <p:strVal val="visible"/>
                                      </p:to>
                                    </p:set>
                                    <p:anim calcmode="lin" valueType="num">
                                      <p:cBhvr>
                                        <p:cTn id="127" dur="1000" fill="hold"/>
                                        <p:tgtEl>
                                          <p:spTgt spid="77"/>
                                        </p:tgtEl>
                                        <p:attrNameLst>
                                          <p:attrName>ppt_w</p:attrName>
                                        </p:attrNameLst>
                                      </p:cBhvr>
                                      <p:tavLst>
                                        <p:tav tm="0">
                                          <p:val>
                                            <p:fltVal val="0"/>
                                          </p:val>
                                        </p:tav>
                                        <p:tav tm="100000">
                                          <p:val>
                                            <p:strVal val="#ppt_w"/>
                                          </p:val>
                                        </p:tav>
                                      </p:tavLst>
                                    </p:anim>
                                    <p:anim calcmode="lin" valueType="num">
                                      <p:cBhvr>
                                        <p:cTn id="128" dur="1000" fill="hold"/>
                                        <p:tgtEl>
                                          <p:spTgt spid="77"/>
                                        </p:tgtEl>
                                        <p:attrNameLst>
                                          <p:attrName>ppt_h</p:attrName>
                                        </p:attrNameLst>
                                      </p:cBhvr>
                                      <p:tavLst>
                                        <p:tav tm="0">
                                          <p:val>
                                            <p:fltVal val="0"/>
                                          </p:val>
                                        </p:tav>
                                        <p:tav tm="100000">
                                          <p:val>
                                            <p:strVal val="#ppt_h"/>
                                          </p:val>
                                        </p:tav>
                                      </p:tavLst>
                                    </p:anim>
                                    <p:anim calcmode="lin" valueType="num">
                                      <p:cBhvr>
                                        <p:cTn id="129" dur="1000" fill="hold"/>
                                        <p:tgtEl>
                                          <p:spTgt spid="77"/>
                                        </p:tgtEl>
                                        <p:attrNameLst>
                                          <p:attrName>style.rotation</p:attrName>
                                        </p:attrNameLst>
                                      </p:cBhvr>
                                      <p:tavLst>
                                        <p:tav tm="0">
                                          <p:val>
                                            <p:fltVal val="90"/>
                                          </p:val>
                                        </p:tav>
                                        <p:tav tm="100000">
                                          <p:val>
                                            <p:fltVal val="0"/>
                                          </p:val>
                                        </p:tav>
                                      </p:tavLst>
                                    </p:anim>
                                    <p:animEffect transition="in" filter="fade">
                                      <p:cBhvr>
                                        <p:cTn id="130" dur="1000"/>
                                        <p:tgtEl>
                                          <p:spTgt spid="77"/>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76"/>
                                        </p:tgtEl>
                                        <p:attrNameLst>
                                          <p:attrName>style.visibility</p:attrName>
                                        </p:attrNameLst>
                                      </p:cBhvr>
                                      <p:to>
                                        <p:strVal val="visible"/>
                                      </p:to>
                                    </p:set>
                                    <p:anim calcmode="lin" valueType="num">
                                      <p:cBhvr>
                                        <p:cTn id="133" dur="1000" fill="hold"/>
                                        <p:tgtEl>
                                          <p:spTgt spid="76"/>
                                        </p:tgtEl>
                                        <p:attrNameLst>
                                          <p:attrName>ppt_w</p:attrName>
                                        </p:attrNameLst>
                                      </p:cBhvr>
                                      <p:tavLst>
                                        <p:tav tm="0">
                                          <p:val>
                                            <p:fltVal val="0"/>
                                          </p:val>
                                        </p:tav>
                                        <p:tav tm="100000">
                                          <p:val>
                                            <p:strVal val="#ppt_w"/>
                                          </p:val>
                                        </p:tav>
                                      </p:tavLst>
                                    </p:anim>
                                    <p:anim calcmode="lin" valueType="num">
                                      <p:cBhvr>
                                        <p:cTn id="134" dur="1000" fill="hold"/>
                                        <p:tgtEl>
                                          <p:spTgt spid="76"/>
                                        </p:tgtEl>
                                        <p:attrNameLst>
                                          <p:attrName>ppt_h</p:attrName>
                                        </p:attrNameLst>
                                      </p:cBhvr>
                                      <p:tavLst>
                                        <p:tav tm="0">
                                          <p:val>
                                            <p:fltVal val="0"/>
                                          </p:val>
                                        </p:tav>
                                        <p:tav tm="100000">
                                          <p:val>
                                            <p:strVal val="#ppt_h"/>
                                          </p:val>
                                        </p:tav>
                                      </p:tavLst>
                                    </p:anim>
                                    <p:anim calcmode="lin" valueType="num">
                                      <p:cBhvr>
                                        <p:cTn id="135" dur="1000" fill="hold"/>
                                        <p:tgtEl>
                                          <p:spTgt spid="76"/>
                                        </p:tgtEl>
                                        <p:attrNameLst>
                                          <p:attrName>style.rotation</p:attrName>
                                        </p:attrNameLst>
                                      </p:cBhvr>
                                      <p:tavLst>
                                        <p:tav tm="0">
                                          <p:val>
                                            <p:fltVal val="90"/>
                                          </p:val>
                                        </p:tav>
                                        <p:tav tm="100000">
                                          <p:val>
                                            <p:fltVal val="0"/>
                                          </p:val>
                                        </p:tav>
                                      </p:tavLst>
                                    </p:anim>
                                    <p:animEffect transition="in" filter="fade">
                                      <p:cBhvr>
                                        <p:cTn id="136"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75" grpId="0"/>
      <p:bldP spid="76" grpId="0"/>
      <p:bldP spid="77" grpId="0"/>
      <p:bldP spid="85" grpId="0"/>
      <p:bldP spid="116" grpId="0" animBg="1"/>
      <p:bldP spid="9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4113" y="1592214"/>
            <a:ext cx="2171700" cy="2105025"/>
          </a:xfrm>
          <a:prstGeom prst="rect">
            <a:avLst/>
          </a:prstGeom>
        </p:spPr>
      </p:pic>
      <p:pic>
        <p:nvPicPr>
          <p:cNvPr id="5" name="Picture 4"/>
          <p:cNvPicPr>
            <a:picLocks noChangeAspect="1"/>
          </p:cNvPicPr>
          <p:nvPr/>
        </p:nvPicPr>
        <p:blipFill>
          <a:blip r:embed="rId3"/>
          <a:stretch>
            <a:fillRect/>
          </a:stretch>
        </p:blipFill>
        <p:spPr>
          <a:xfrm>
            <a:off x="208411" y="1782011"/>
            <a:ext cx="1565588" cy="879860"/>
          </a:xfrm>
          <a:prstGeom prst="rect">
            <a:avLst/>
          </a:prstGeom>
        </p:spPr>
      </p:pic>
      <p:pic>
        <p:nvPicPr>
          <p:cNvPr id="7" name="Picture 6"/>
          <p:cNvPicPr>
            <a:picLocks noChangeAspect="1"/>
          </p:cNvPicPr>
          <p:nvPr/>
        </p:nvPicPr>
        <p:blipFill>
          <a:blip r:embed="rId4"/>
          <a:stretch>
            <a:fillRect/>
          </a:stretch>
        </p:blipFill>
        <p:spPr>
          <a:xfrm>
            <a:off x="3763700" y="818476"/>
            <a:ext cx="2717442" cy="2189409"/>
          </a:xfrm>
          <a:prstGeom prst="rect">
            <a:avLst/>
          </a:prstGeom>
        </p:spPr>
      </p:pic>
      <p:pic>
        <p:nvPicPr>
          <p:cNvPr id="8" name="Picture 7"/>
          <p:cNvPicPr>
            <a:picLocks noChangeAspect="1"/>
          </p:cNvPicPr>
          <p:nvPr/>
        </p:nvPicPr>
        <p:blipFill>
          <a:blip r:embed="rId5"/>
          <a:stretch>
            <a:fillRect/>
          </a:stretch>
        </p:blipFill>
        <p:spPr>
          <a:xfrm>
            <a:off x="5933236" y="2114914"/>
            <a:ext cx="1600905" cy="1319417"/>
          </a:xfrm>
          <a:prstGeom prst="rect">
            <a:avLst/>
          </a:prstGeom>
        </p:spPr>
      </p:pic>
      <p:pic>
        <p:nvPicPr>
          <p:cNvPr id="9" name="Picture 8"/>
          <p:cNvPicPr>
            <a:picLocks noChangeAspect="1"/>
          </p:cNvPicPr>
          <p:nvPr/>
        </p:nvPicPr>
        <p:blipFill>
          <a:blip r:embed="rId6"/>
          <a:stretch>
            <a:fillRect/>
          </a:stretch>
        </p:blipFill>
        <p:spPr>
          <a:xfrm>
            <a:off x="9337182" y="919294"/>
            <a:ext cx="2112136" cy="1725433"/>
          </a:xfrm>
          <a:prstGeom prst="rect">
            <a:avLst/>
          </a:prstGeom>
        </p:spPr>
      </p:pic>
      <p:pic>
        <p:nvPicPr>
          <p:cNvPr id="10" name="Picture 9"/>
          <p:cNvPicPr>
            <a:picLocks noChangeAspect="1"/>
          </p:cNvPicPr>
          <p:nvPr/>
        </p:nvPicPr>
        <p:blipFill>
          <a:blip r:embed="rId7"/>
          <a:stretch>
            <a:fillRect/>
          </a:stretch>
        </p:blipFill>
        <p:spPr>
          <a:xfrm>
            <a:off x="4766112" y="3860778"/>
            <a:ext cx="1781175" cy="2562225"/>
          </a:xfrm>
          <a:prstGeom prst="rect">
            <a:avLst/>
          </a:prstGeom>
        </p:spPr>
      </p:pic>
      <p:cxnSp>
        <p:nvCxnSpPr>
          <p:cNvPr id="12" name="Straight Arrow Connector 11"/>
          <p:cNvCxnSpPr/>
          <p:nvPr/>
        </p:nvCxnSpPr>
        <p:spPr>
          <a:xfrm flipV="1">
            <a:off x="3193961" y="2409356"/>
            <a:ext cx="978794" cy="385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47287" y="1592214"/>
            <a:ext cx="23262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508383" y="2409356"/>
            <a:ext cx="1365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601532" y="3697239"/>
            <a:ext cx="1854558" cy="126112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671256" y="3007885"/>
            <a:ext cx="3181082" cy="19504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625626" y="3296992"/>
            <a:ext cx="3651715" cy="2202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2291510" y="4159876"/>
            <a:ext cx="1997155" cy="1313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277341" y="2644727"/>
            <a:ext cx="0" cy="65226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294550" y="50196"/>
            <a:ext cx="5151549" cy="707886"/>
          </a:xfrm>
          <a:prstGeom prst="rect">
            <a:avLst/>
          </a:prstGeom>
          <a:noFill/>
        </p:spPr>
        <p:txBody>
          <a:bodyPr wrap="square" rtlCol="0">
            <a:spAutoFit/>
          </a:bodyPr>
          <a:lstStyle/>
          <a:p>
            <a:r>
              <a:rPr lang="en-US" sz="4000" dirty="0">
                <a:solidFill>
                  <a:srgbClr val="000000"/>
                </a:solidFill>
              </a:rPr>
              <a:t>PROXY SERVICE</a:t>
            </a:r>
          </a:p>
        </p:txBody>
      </p:sp>
    </p:spTree>
    <p:extLst>
      <p:ext uri="{BB962C8B-B14F-4D97-AF65-F5344CB8AC3E}">
        <p14:creationId xmlns:p14="http://schemas.microsoft.com/office/powerpoint/2010/main" val="3031337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6811" y="4640982"/>
            <a:ext cx="2170364" cy="2109399"/>
          </a:xfrm>
          <a:prstGeom prst="rect">
            <a:avLst/>
          </a:prstGeom>
        </p:spPr>
      </p:pic>
      <p:pic>
        <p:nvPicPr>
          <p:cNvPr id="4" name="Picture 3"/>
          <p:cNvPicPr>
            <a:picLocks noChangeAspect="1"/>
          </p:cNvPicPr>
          <p:nvPr/>
        </p:nvPicPr>
        <p:blipFill>
          <a:blip r:embed="rId3"/>
          <a:stretch>
            <a:fillRect/>
          </a:stretch>
        </p:blipFill>
        <p:spPr>
          <a:xfrm>
            <a:off x="144017" y="4640982"/>
            <a:ext cx="1565588" cy="879860"/>
          </a:xfrm>
          <a:prstGeom prst="rect">
            <a:avLst/>
          </a:prstGeom>
        </p:spPr>
      </p:pic>
      <p:pic>
        <p:nvPicPr>
          <p:cNvPr id="5" name="Picture 4"/>
          <p:cNvPicPr>
            <a:picLocks noChangeAspect="1"/>
          </p:cNvPicPr>
          <p:nvPr/>
        </p:nvPicPr>
        <p:blipFill>
          <a:blip r:embed="rId4"/>
          <a:stretch>
            <a:fillRect/>
          </a:stretch>
        </p:blipFill>
        <p:spPr>
          <a:xfrm>
            <a:off x="2897747" y="3506873"/>
            <a:ext cx="1803042" cy="1574039"/>
          </a:xfrm>
          <a:prstGeom prst="rect">
            <a:avLst/>
          </a:prstGeom>
        </p:spPr>
      </p:pic>
      <p:pic>
        <p:nvPicPr>
          <p:cNvPr id="6" name="Picture 5"/>
          <p:cNvPicPr>
            <a:picLocks noChangeAspect="1"/>
          </p:cNvPicPr>
          <p:nvPr/>
        </p:nvPicPr>
        <p:blipFill>
          <a:blip r:embed="rId5"/>
          <a:stretch>
            <a:fillRect/>
          </a:stretch>
        </p:blipFill>
        <p:spPr>
          <a:xfrm>
            <a:off x="1352819" y="1395131"/>
            <a:ext cx="3089856" cy="1764406"/>
          </a:xfrm>
          <a:prstGeom prst="rect">
            <a:avLst/>
          </a:prstGeom>
        </p:spPr>
      </p:pic>
      <p:pic>
        <p:nvPicPr>
          <p:cNvPr id="10" name="Picture 9" descr="index.jpg"/>
          <p:cNvPicPr>
            <a:picLocks noChangeAspect="1"/>
          </p:cNvPicPr>
          <p:nvPr/>
        </p:nvPicPr>
        <p:blipFill>
          <a:blip r:embed="rId6" cstate="print"/>
          <a:stretch>
            <a:fillRect/>
          </a:stretch>
        </p:blipFill>
        <p:spPr>
          <a:xfrm>
            <a:off x="5738792" y="1173415"/>
            <a:ext cx="776910" cy="525543"/>
          </a:xfrm>
          <a:prstGeom prst="rect">
            <a:avLst/>
          </a:prstGeom>
        </p:spPr>
      </p:pic>
      <p:pic>
        <p:nvPicPr>
          <p:cNvPr id="9" name="Picture 8"/>
          <p:cNvPicPr>
            <a:picLocks noChangeAspect="1"/>
          </p:cNvPicPr>
          <p:nvPr/>
        </p:nvPicPr>
        <p:blipFill>
          <a:blip r:embed="rId7"/>
          <a:stretch>
            <a:fillRect/>
          </a:stretch>
        </p:blipFill>
        <p:spPr>
          <a:xfrm>
            <a:off x="8358388" y="444402"/>
            <a:ext cx="3682351" cy="1901458"/>
          </a:xfrm>
          <a:prstGeom prst="rect">
            <a:avLst/>
          </a:prstGeom>
        </p:spPr>
      </p:pic>
      <p:pic>
        <p:nvPicPr>
          <p:cNvPr id="12" name="Picture 11"/>
          <p:cNvPicPr>
            <a:picLocks noChangeAspect="1"/>
          </p:cNvPicPr>
          <p:nvPr/>
        </p:nvPicPr>
        <p:blipFill>
          <a:blip r:embed="rId8"/>
          <a:stretch>
            <a:fillRect/>
          </a:stretch>
        </p:blipFill>
        <p:spPr>
          <a:xfrm>
            <a:off x="5677823" y="4188156"/>
            <a:ext cx="1781175" cy="2562225"/>
          </a:xfrm>
          <a:prstGeom prst="rect">
            <a:avLst/>
          </a:prstGeom>
        </p:spPr>
      </p:pic>
      <p:pic>
        <p:nvPicPr>
          <p:cNvPr id="13" name="Picture 12"/>
          <p:cNvPicPr>
            <a:picLocks noChangeAspect="1"/>
          </p:cNvPicPr>
          <p:nvPr/>
        </p:nvPicPr>
        <p:blipFill>
          <a:blip r:embed="rId8"/>
          <a:stretch>
            <a:fillRect/>
          </a:stretch>
        </p:blipFill>
        <p:spPr>
          <a:xfrm>
            <a:off x="8238734" y="4239729"/>
            <a:ext cx="1781175" cy="2562225"/>
          </a:xfrm>
          <a:prstGeom prst="rect">
            <a:avLst/>
          </a:prstGeom>
        </p:spPr>
      </p:pic>
      <p:cxnSp>
        <p:nvCxnSpPr>
          <p:cNvPr id="14" name="Straight Arrow Connector 13"/>
          <p:cNvCxnSpPr/>
          <p:nvPr/>
        </p:nvCxnSpPr>
        <p:spPr>
          <a:xfrm flipV="1">
            <a:off x="1413089" y="3159537"/>
            <a:ext cx="598904" cy="83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314423" y="1436186"/>
            <a:ext cx="1197735" cy="379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442675" y="1698958"/>
            <a:ext cx="1358989" cy="168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247182" y="1815921"/>
            <a:ext cx="140739" cy="2372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Left-Right Arrow 22"/>
          <p:cNvSpPr/>
          <p:nvPr/>
        </p:nvSpPr>
        <p:spPr>
          <a:xfrm>
            <a:off x="7458998" y="5223809"/>
            <a:ext cx="664882" cy="38835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5" name="Elbow Connector 24"/>
          <p:cNvCxnSpPr/>
          <p:nvPr/>
        </p:nvCxnSpPr>
        <p:spPr>
          <a:xfrm>
            <a:off x="6900852" y="1173415"/>
            <a:ext cx="1535180" cy="642506"/>
          </a:xfrm>
          <a:prstGeom prst="bentConnector3">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H="1">
            <a:off x="6317551" y="4945487"/>
            <a:ext cx="688556" cy="978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317551" y="5080912"/>
            <a:ext cx="739742" cy="7274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Cloud Callout 29"/>
          <p:cNvSpPr/>
          <p:nvPr/>
        </p:nvSpPr>
        <p:spPr>
          <a:xfrm>
            <a:off x="6800045" y="3506873"/>
            <a:ext cx="1210614" cy="113410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TextBox 30"/>
          <p:cNvSpPr txBox="1"/>
          <p:nvPr/>
        </p:nvSpPr>
        <p:spPr>
          <a:xfrm>
            <a:off x="7099777" y="3818824"/>
            <a:ext cx="611149" cy="369332"/>
          </a:xfrm>
          <a:prstGeom prst="rect">
            <a:avLst/>
          </a:prstGeom>
          <a:noFill/>
        </p:spPr>
        <p:txBody>
          <a:bodyPr wrap="square" rtlCol="0">
            <a:spAutoFit/>
          </a:bodyPr>
          <a:lstStyle/>
          <a:p>
            <a:r>
              <a:rPr lang="en-US" dirty="0">
                <a:solidFill>
                  <a:srgbClr val="000000"/>
                </a:solidFill>
              </a:rPr>
              <a:t>Fails</a:t>
            </a:r>
          </a:p>
        </p:txBody>
      </p:sp>
      <p:sp>
        <p:nvSpPr>
          <p:cNvPr id="1024" name="TextBox 1023"/>
          <p:cNvSpPr txBox="1"/>
          <p:nvPr/>
        </p:nvSpPr>
        <p:spPr>
          <a:xfrm>
            <a:off x="144017" y="3992451"/>
            <a:ext cx="2453997" cy="369332"/>
          </a:xfrm>
          <a:prstGeom prst="rect">
            <a:avLst/>
          </a:prstGeom>
          <a:noFill/>
        </p:spPr>
        <p:txBody>
          <a:bodyPr wrap="square" rtlCol="0">
            <a:spAutoFit/>
          </a:bodyPr>
          <a:lstStyle/>
          <a:p>
            <a:r>
              <a:rPr lang="en-US" dirty="0">
                <a:solidFill>
                  <a:srgbClr val="000000"/>
                </a:solidFill>
              </a:rPr>
              <a:t>WWW.capgemini.com</a:t>
            </a:r>
          </a:p>
        </p:txBody>
      </p:sp>
      <p:sp>
        <p:nvSpPr>
          <p:cNvPr id="1025" name="Double Brace 1024"/>
          <p:cNvSpPr/>
          <p:nvPr/>
        </p:nvSpPr>
        <p:spPr>
          <a:xfrm>
            <a:off x="10148552" y="4507606"/>
            <a:ext cx="1892187" cy="71620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027" name="TextBox 1026"/>
          <p:cNvSpPr txBox="1"/>
          <p:nvPr/>
        </p:nvSpPr>
        <p:spPr>
          <a:xfrm>
            <a:off x="10419008" y="4640982"/>
            <a:ext cx="1416677" cy="646331"/>
          </a:xfrm>
          <a:prstGeom prst="rect">
            <a:avLst/>
          </a:prstGeom>
          <a:noFill/>
        </p:spPr>
        <p:txBody>
          <a:bodyPr wrap="square" rtlCol="0">
            <a:spAutoFit/>
          </a:bodyPr>
          <a:lstStyle/>
          <a:p>
            <a:r>
              <a:rPr lang="en-US" dirty="0">
                <a:solidFill>
                  <a:srgbClr val="000000"/>
                </a:solidFill>
              </a:rPr>
              <a:t>URL is permitted!!</a:t>
            </a:r>
          </a:p>
        </p:txBody>
      </p:sp>
      <p:sp>
        <p:nvSpPr>
          <p:cNvPr id="1028" name="TextBox 1027"/>
          <p:cNvSpPr txBox="1"/>
          <p:nvPr/>
        </p:nvSpPr>
        <p:spPr>
          <a:xfrm>
            <a:off x="553792" y="270456"/>
            <a:ext cx="7157134" cy="584775"/>
          </a:xfrm>
          <a:prstGeom prst="rect">
            <a:avLst/>
          </a:prstGeom>
          <a:noFill/>
        </p:spPr>
        <p:txBody>
          <a:bodyPr wrap="square" rtlCol="0">
            <a:spAutoFit/>
          </a:bodyPr>
          <a:lstStyle/>
          <a:p>
            <a:r>
              <a:rPr lang="en-US" sz="3200" dirty="0">
                <a:solidFill>
                  <a:srgbClr val="000000"/>
                </a:solidFill>
              </a:rPr>
              <a:t>REDUNDANCY OF PROXY SERVICE</a:t>
            </a:r>
          </a:p>
        </p:txBody>
      </p:sp>
      <p:sp>
        <p:nvSpPr>
          <p:cNvPr id="24" name="TextBox 23"/>
          <p:cNvSpPr txBox="1"/>
          <p:nvPr/>
        </p:nvSpPr>
        <p:spPr>
          <a:xfrm>
            <a:off x="3509299" y="4619486"/>
            <a:ext cx="75474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b="1" dirty="0" smtClean="0">
                <a:latin typeface="+mj-lt"/>
              </a:rPr>
              <a:t>Switch</a:t>
            </a:r>
          </a:p>
        </p:txBody>
      </p:sp>
      <p:sp>
        <p:nvSpPr>
          <p:cNvPr id="26" name="TextBox 25"/>
          <p:cNvSpPr txBox="1"/>
          <p:nvPr/>
        </p:nvSpPr>
        <p:spPr>
          <a:xfrm>
            <a:off x="6026954" y="4448873"/>
            <a:ext cx="128889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PROXY</a:t>
            </a:r>
            <a:r>
              <a:rPr lang="en-US" sz="1200" dirty="0" smtClean="0">
                <a:latin typeface="+mj-lt"/>
              </a:rPr>
              <a:t> </a:t>
            </a:r>
            <a:r>
              <a:rPr lang="en-US" sz="1200" b="1" dirty="0" smtClean="0">
                <a:latin typeface="+mj-lt"/>
              </a:rPr>
              <a:t>SERVER</a:t>
            </a:r>
          </a:p>
        </p:txBody>
      </p:sp>
      <p:sp>
        <p:nvSpPr>
          <p:cNvPr id="28" name="TextBox 27"/>
          <p:cNvSpPr txBox="1"/>
          <p:nvPr/>
        </p:nvSpPr>
        <p:spPr>
          <a:xfrm>
            <a:off x="8663120" y="4439037"/>
            <a:ext cx="128889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200" b="1" dirty="0" smtClean="0">
                <a:latin typeface="+mj-lt"/>
              </a:rPr>
              <a:t>PROXY</a:t>
            </a:r>
            <a:r>
              <a:rPr lang="en-US" sz="1200" dirty="0" smtClean="0">
                <a:latin typeface="+mj-lt"/>
              </a:rPr>
              <a:t> </a:t>
            </a:r>
            <a:r>
              <a:rPr lang="en-US" sz="1200" b="1" dirty="0" smtClean="0">
                <a:latin typeface="+mj-lt"/>
              </a:rPr>
              <a:t>SERVER</a:t>
            </a:r>
          </a:p>
        </p:txBody>
      </p:sp>
      <p:sp>
        <p:nvSpPr>
          <p:cNvPr id="32" name="TextBox 31"/>
          <p:cNvSpPr txBox="1"/>
          <p:nvPr/>
        </p:nvSpPr>
        <p:spPr>
          <a:xfrm>
            <a:off x="9952015" y="2569272"/>
            <a:ext cx="959622" cy="2154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1400" b="1" dirty="0" smtClean="0">
                <a:latin typeface="+mj-lt"/>
              </a:rPr>
              <a:t>WEB SERVER</a:t>
            </a:r>
          </a:p>
        </p:txBody>
      </p:sp>
    </p:spTree>
    <p:extLst>
      <p:ext uri="{BB962C8B-B14F-4D97-AF65-F5344CB8AC3E}">
        <p14:creationId xmlns:p14="http://schemas.microsoft.com/office/powerpoint/2010/main" val="40328706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84" t="3356" r="2060" b="2687"/>
          <a:stretch/>
        </p:blipFill>
        <p:spPr>
          <a:xfrm>
            <a:off x="5473147" y="3239425"/>
            <a:ext cx="6718853" cy="3339548"/>
          </a:xfrm>
          <a:prstGeom prst="rect">
            <a:avLst/>
          </a:prstGeom>
        </p:spPr>
      </p:pic>
      <p:pic>
        <p:nvPicPr>
          <p:cNvPr id="3" name="Picture 2"/>
          <p:cNvPicPr>
            <a:picLocks noChangeAspect="1"/>
          </p:cNvPicPr>
          <p:nvPr/>
        </p:nvPicPr>
        <p:blipFill rotWithShape="1">
          <a:blip r:embed="rId3"/>
          <a:srcRect l="1350" t="1950" r="967" b="3282"/>
          <a:stretch/>
        </p:blipFill>
        <p:spPr>
          <a:xfrm>
            <a:off x="106305" y="172278"/>
            <a:ext cx="6745069" cy="3067147"/>
          </a:xfrm>
          <a:prstGeom prst="rect">
            <a:avLst/>
          </a:prstGeom>
        </p:spPr>
      </p:pic>
    </p:spTree>
    <p:extLst>
      <p:ext uri="{BB962C8B-B14F-4D97-AF65-F5344CB8AC3E}">
        <p14:creationId xmlns:p14="http://schemas.microsoft.com/office/powerpoint/2010/main" val="9331265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12192000" cy="5062330"/>
          </a:xfrm>
          <a:prstGeom prst="rect">
            <a:avLst/>
          </a:prstGeom>
        </p:spPr>
      </p:pic>
      <p:sp>
        <p:nvSpPr>
          <p:cNvPr id="3" name="Rectangle 2"/>
          <p:cNvSpPr/>
          <p:nvPr/>
        </p:nvSpPr>
        <p:spPr>
          <a:xfrm>
            <a:off x="4608187" y="5259961"/>
            <a:ext cx="24455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Firewall</a:t>
            </a:r>
            <a:endParaRPr lang="en-US" sz="5400" b="1" cap="none" spc="0" dirty="0">
              <a:ln/>
              <a:solidFill>
                <a:schemeClr val="accent4"/>
              </a:solidFill>
              <a:effectLst/>
            </a:endParaRPr>
          </a:p>
        </p:txBody>
      </p:sp>
    </p:spTree>
    <p:extLst>
      <p:ext uri="{BB962C8B-B14F-4D97-AF65-F5344CB8AC3E}">
        <p14:creationId xmlns:p14="http://schemas.microsoft.com/office/powerpoint/2010/main" val="1336119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337091"/>
            <a:ext cx="3619500" cy="1266825"/>
          </a:xfrm>
          <a:prstGeom prst="rect">
            <a:avLst/>
          </a:prstGeom>
        </p:spPr>
      </p:pic>
      <p:pic>
        <p:nvPicPr>
          <p:cNvPr id="10" name="Picture 9"/>
          <p:cNvPicPr>
            <a:picLocks noChangeAspect="1"/>
          </p:cNvPicPr>
          <p:nvPr/>
        </p:nvPicPr>
        <p:blipFill>
          <a:blip r:embed="rId3"/>
          <a:stretch>
            <a:fillRect/>
          </a:stretch>
        </p:blipFill>
        <p:spPr>
          <a:xfrm>
            <a:off x="3737790" y="2374654"/>
            <a:ext cx="2101135" cy="2072081"/>
          </a:xfrm>
          <a:prstGeom prst="rect">
            <a:avLst/>
          </a:prstGeom>
        </p:spPr>
      </p:pic>
      <p:pic>
        <p:nvPicPr>
          <p:cNvPr id="18" name="Picture 17"/>
          <p:cNvPicPr>
            <a:picLocks noChangeAspect="1"/>
          </p:cNvPicPr>
          <p:nvPr/>
        </p:nvPicPr>
        <p:blipFill>
          <a:blip r:embed="rId4"/>
          <a:stretch>
            <a:fillRect/>
          </a:stretch>
        </p:blipFill>
        <p:spPr>
          <a:xfrm>
            <a:off x="9327390" y="3981233"/>
            <a:ext cx="2681220" cy="2248876"/>
          </a:xfrm>
          <a:prstGeom prst="rect">
            <a:avLst/>
          </a:prstGeom>
        </p:spPr>
      </p:pic>
      <p:pic>
        <p:nvPicPr>
          <p:cNvPr id="5" name="Picture 4"/>
          <p:cNvPicPr>
            <a:picLocks noChangeAspect="1"/>
          </p:cNvPicPr>
          <p:nvPr/>
        </p:nvPicPr>
        <p:blipFill>
          <a:blip r:embed="rId5"/>
          <a:stretch>
            <a:fillRect/>
          </a:stretch>
        </p:blipFill>
        <p:spPr>
          <a:xfrm>
            <a:off x="967860" y="3219351"/>
            <a:ext cx="2143125" cy="2143125"/>
          </a:xfrm>
          <a:prstGeom prst="rect">
            <a:avLst/>
          </a:prstGeom>
        </p:spPr>
      </p:pic>
      <p:pic>
        <p:nvPicPr>
          <p:cNvPr id="9" name="Picture 8"/>
          <p:cNvPicPr>
            <a:picLocks noChangeAspect="1"/>
          </p:cNvPicPr>
          <p:nvPr/>
        </p:nvPicPr>
        <p:blipFill>
          <a:blip r:embed="rId6"/>
          <a:stretch>
            <a:fillRect/>
          </a:stretch>
        </p:blipFill>
        <p:spPr>
          <a:xfrm>
            <a:off x="9879773" y="743168"/>
            <a:ext cx="2150168" cy="1823770"/>
          </a:xfrm>
          <a:prstGeom prst="rect">
            <a:avLst/>
          </a:prstGeom>
        </p:spPr>
      </p:pic>
      <p:pic>
        <p:nvPicPr>
          <p:cNvPr id="12" name="Picture 11"/>
          <p:cNvPicPr>
            <a:picLocks noChangeAspect="1"/>
          </p:cNvPicPr>
          <p:nvPr/>
        </p:nvPicPr>
        <p:blipFill>
          <a:blip r:embed="rId7"/>
          <a:stretch>
            <a:fillRect/>
          </a:stretch>
        </p:blipFill>
        <p:spPr>
          <a:xfrm>
            <a:off x="6235052" y="1745201"/>
            <a:ext cx="2857500" cy="1557874"/>
          </a:xfrm>
          <a:prstGeom prst="rect">
            <a:avLst/>
          </a:prstGeom>
        </p:spPr>
      </p:pic>
      <p:sp>
        <p:nvSpPr>
          <p:cNvPr id="17" name="Right Arrow 16"/>
          <p:cNvSpPr/>
          <p:nvPr/>
        </p:nvSpPr>
        <p:spPr>
          <a:xfrm rot="10800000">
            <a:off x="9221273" y="1942173"/>
            <a:ext cx="553792" cy="363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Up Arrow 19"/>
          <p:cNvSpPr/>
          <p:nvPr/>
        </p:nvSpPr>
        <p:spPr>
          <a:xfrm>
            <a:off x="10668000" y="2756079"/>
            <a:ext cx="497983" cy="845959"/>
          </a:xfrm>
          <a:prstGeom prst="up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ardrop 20"/>
          <p:cNvSpPr/>
          <p:nvPr/>
        </p:nvSpPr>
        <p:spPr>
          <a:xfrm>
            <a:off x="6069169" y="3410694"/>
            <a:ext cx="1870891" cy="1847106"/>
          </a:xfrm>
          <a:prstGeom prst="teardrop">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TextBox 21"/>
          <p:cNvSpPr txBox="1"/>
          <p:nvPr/>
        </p:nvSpPr>
        <p:spPr>
          <a:xfrm>
            <a:off x="6395065" y="3925913"/>
            <a:ext cx="1370896" cy="646331"/>
          </a:xfrm>
          <a:prstGeom prst="rect">
            <a:avLst/>
          </a:prstGeom>
          <a:noFill/>
        </p:spPr>
        <p:txBody>
          <a:bodyPr wrap="square" rtlCol="0">
            <a:spAutoFit/>
          </a:bodyPr>
          <a:lstStyle/>
          <a:p>
            <a:r>
              <a:rPr lang="en-US" dirty="0">
                <a:solidFill>
                  <a:srgbClr val="000000"/>
                </a:solidFill>
              </a:rPr>
              <a:t>Access is denied!!</a:t>
            </a:r>
          </a:p>
        </p:txBody>
      </p:sp>
      <p:sp>
        <p:nvSpPr>
          <p:cNvPr id="23" name="Flowchart: Sequential Access Storage 22"/>
          <p:cNvSpPr/>
          <p:nvPr/>
        </p:nvSpPr>
        <p:spPr>
          <a:xfrm>
            <a:off x="7765961" y="5512158"/>
            <a:ext cx="1854557" cy="875763"/>
          </a:xfrm>
          <a:prstGeom prst="flowChartMagneticTape">
            <a:avLst/>
          </a:prstGeom>
          <a:solidFill>
            <a:schemeClr val="bg1">
              <a:lumMod val="9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TextBox 23"/>
          <p:cNvSpPr txBox="1"/>
          <p:nvPr/>
        </p:nvSpPr>
        <p:spPr>
          <a:xfrm>
            <a:off x="7997780" y="5626873"/>
            <a:ext cx="1622738" cy="646331"/>
          </a:xfrm>
          <a:prstGeom prst="rect">
            <a:avLst/>
          </a:prstGeom>
          <a:noFill/>
        </p:spPr>
        <p:txBody>
          <a:bodyPr wrap="square" rtlCol="0">
            <a:spAutoFit/>
          </a:bodyPr>
          <a:lstStyle/>
          <a:p>
            <a:r>
              <a:rPr lang="en-US" dirty="0">
                <a:solidFill>
                  <a:srgbClr val="000000"/>
                </a:solidFill>
              </a:rPr>
              <a:t>Outside </a:t>
            </a:r>
          </a:p>
          <a:p>
            <a:r>
              <a:rPr lang="en-US" dirty="0">
                <a:solidFill>
                  <a:srgbClr val="000000"/>
                </a:solidFill>
              </a:rPr>
              <a:t>environment</a:t>
            </a:r>
          </a:p>
        </p:txBody>
      </p:sp>
      <p:sp>
        <p:nvSpPr>
          <p:cNvPr id="25" name="Oval Callout 24"/>
          <p:cNvSpPr/>
          <p:nvPr/>
        </p:nvSpPr>
        <p:spPr>
          <a:xfrm>
            <a:off x="1220607" y="2320310"/>
            <a:ext cx="1982223" cy="668036"/>
          </a:xfrm>
          <a:prstGeom prst="wedgeEllipseCallou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756136" y="2439131"/>
            <a:ext cx="1446694" cy="369332"/>
          </a:xfrm>
          <a:prstGeom prst="rect">
            <a:avLst/>
          </a:prstGeom>
          <a:noFill/>
        </p:spPr>
        <p:txBody>
          <a:bodyPr wrap="square" rtlCol="0">
            <a:spAutoFit/>
          </a:bodyPr>
          <a:lstStyle/>
          <a:p>
            <a:r>
              <a:rPr lang="en-US" dirty="0">
                <a:solidFill>
                  <a:srgbClr val="000000"/>
                </a:solidFill>
              </a:rPr>
              <a:t>Domain</a:t>
            </a:r>
          </a:p>
        </p:txBody>
      </p:sp>
      <p:sp>
        <p:nvSpPr>
          <p:cNvPr id="27" name="TextBox 26"/>
          <p:cNvSpPr txBox="1"/>
          <p:nvPr/>
        </p:nvSpPr>
        <p:spPr>
          <a:xfrm>
            <a:off x="967860" y="296214"/>
            <a:ext cx="4788996" cy="923330"/>
          </a:xfrm>
          <a:prstGeom prst="rect">
            <a:avLst/>
          </a:prstGeom>
          <a:noFill/>
        </p:spPr>
        <p:txBody>
          <a:bodyPr wrap="square" rtlCol="0">
            <a:spAutoFit/>
          </a:bodyPr>
          <a:lstStyle/>
          <a:p>
            <a:r>
              <a:rPr lang="en-US" sz="5400" dirty="0">
                <a:solidFill>
                  <a:srgbClr val="000000"/>
                </a:solidFill>
              </a:rPr>
              <a:t>Firewall </a:t>
            </a:r>
          </a:p>
        </p:txBody>
      </p:sp>
      <p:sp>
        <p:nvSpPr>
          <p:cNvPr id="28" name="Right Arrow 27"/>
          <p:cNvSpPr/>
          <p:nvPr/>
        </p:nvSpPr>
        <p:spPr>
          <a:xfrm rot="10800000">
            <a:off x="5552539" y="2856206"/>
            <a:ext cx="553792" cy="363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ight Arrow 28"/>
          <p:cNvSpPr/>
          <p:nvPr/>
        </p:nvSpPr>
        <p:spPr>
          <a:xfrm rot="10800000">
            <a:off x="3332145" y="3524956"/>
            <a:ext cx="553792" cy="363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Box 29"/>
          <p:cNvSpPr txBox="1"/>
          <p:nvPr/>
        </p:nvSpPr>
        <p:spPr>
          <a:xfrm>
            <a:off x="4162843" y="4387578"/>
            <a:ext cx="1370896" cy="369332"/>
          </a:xfrm>
          <a:prstGeom prst="rect">
            <a:avLst/>
          </a:prstGeom>
          <a:noFill/>
        </p:spPr>
        <p:txBody>
          <a:bodyPr wrap="square" rtlCol="0">
            <a:spAutoFit/>
          </a:bodyPr>
          <a:lstStyle/>
          <a:p>
            <a:r>
              <a:rPr lang="en-US" dirty="0" smtClean="0">
                <a:solidFill>
                  <a:srgbClr val="000000"/>
                </a:solidFill>
              </a:rPr>
              <a:t>Proxy Server</a:t>
            </a:r>
            <a:endParaRPr lang="en-US" dirty="0">
              <a:solidFill>
                <a:srgbClr val="000000"/>
              </a:solidFill>
            </a:endParaRPr>
          </a:p>
        </p:txBody>
      </p:sp>
    </p:spTree>
    <p:extLst>
      <p:ext uri="{BB962C8B-B14F-4D97-AF65-F5344CB8AC3E}">
        <p14:creationId xmlns:p14="http://schemas.microsoft.com/office/powerpoint/2010/main" val="18041505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7678"/>
            <a:ext cx="6705600" cy="4145279"/>
          </a:xfrm>
          <a:prstGeom prst="rect">
            <a:avLst/>
          </a:prstGeom>
        </p:spPr>
      </p:pic>
    </p:spTree>
    <p:extLst>
      <p:ext uri="{BB962C8B-B14F-4D97-AF65-F5344CB8AC3E}">
        <p14:creationId xmlns:p14="http://schemas.microsoft.com/office/powerpoint/2010/main" val="16457084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410" y="300295"/>
            <a:ext cx="8392262" cy="710015"/>
          </a:xfrm>
        </p:spPr>
        <p:txBody>
          <a:bodyPr/>
          <a:lstStyle/>
          <a:p>
            <a:r>
              <a:rPr lang="en-US" dirty="0" smtClean="0">
                <a:solidFill>
                  <a:schemeClr val="tx1"/>
                </a:solidFill>
              </a:rPr>
              <a:t>Redundancy of Network</a:t>
            </a:r>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345" y="1238216"/>
            <a:ext cx="6714699" cy="4848686"/>
          </a:xfrm>
          <a:prstGeom prst="rect">
            <a:avLst/>
          </a:prstGeom>
        </p:spPr>
      </p:pic>
      <p:sp>
        <p:nvSpPr>
          <p:cNvPr id="8" name="Rectangle 7"/>
          <p:cNvSpPr/>
          <p:nvPr/>
        </p:nvSpPr>
        <p:spPr>
          <a:xfrm>
            <a:off x="4599296" y="2306472"/>
            <a:ext cx="1801504" cy="545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138985" y="2483893"/>
            <a:ext cx="218364" cy="36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7519916" y="2483893"/>
            <a:ext cx="204717" cy="18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25509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730" y="2296913"/>
            <a:ext cx="8392262" cy="710015"/>
          </a:xfrm>
        </p:spPr>
        <p:txBody>
          <a:bodyPr>
            <a:normAutofit/>
          </a:bodyPr>
          <a:lstStyle/>
          <a:p>
            <a:r>
              <a:rPr lang="en-US" sz="7200" b="0" dirty="0" smtClean="0"/>
              <a:t>Service Architecture</a:t>
            </a:r>
            <a:endParaRPr lang="en-US" sz="7200" b="0" dirty="0"/>
          </a:p>
        </p:txBody>
      </p:sp>
    </p:spTree>
    <p:extLst>
      <p:ext uri="{BB962C8B-B14F-4D97-AF65-F5344CB8AC3E}">
        <p14:creationId xmlns:p14="http://schemas.microsoft.com/office/powerpoint/2010/main" val="4208046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405" y="2934705"/>
            <a:ext cx="8392262" cy="710015"/>
          </a:xfrm>
        </p:spPr>
        <p:txBody>
          <a:bodyPr>
            <a:normAutofit fontScale="90000"/>
          </a:bodyPr>
          <a:lstStyle/>
          <a:p>
            <a:r>
              <a:rPr lang="en-US" sz="13800" dirty="0" smtClean="0">
                <a:solidFill>
                  <a:srgbClr val="12ABDB"/>
                </a:solidFill>
              </a:rPr>
              <a:t>DNS</a:t>
            </a:r>
            <a:endParaRPr lang="en-US" sz="13800" dirty="0">
              <a:solidFill>
                <a:srgbClr val="12ABDB"/>
              </a:solidFill>
            </a:endParaRPr>
          </a:p>
        </p:txBody>
      </p:sp>
    </p:spTree>
    <p:extLst>
      <p:ext uri="{BB962C8B-B14F-4D97-AF65-F5344CB8AC3E}">
        <p14:creationId xmlns:p14="http://schemas.microsoft.com/office/powerpoint/2010/main" val="257505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2706" y="313942"/>
            <a:ext cx="8392262" cy="710015"/>
          </a:xfrm>
        </p:spPr>
        <p:txBody>
          <a:bodyPr/>
          <a:lstStyle/>
          <a:p>
            <a:r>
              <a:rPr lang="en-US" dirty="0" smtClean="0">
                <a:solidFill>
                  <a:schemeClr val="tx1"/>
                </a:solidFill>
              </a:rPr>
              <a:t>DNS Logical Architecture</a:t>
            </a:r>
            <a:endParaRPr lang="en-US" dirty="0">
              <a:solidFill>
                <a:schemeClr val="tx1"/>
              </a:solidFill>
            </a:endParaRPr>
          </a:p>
        </p:txBody>
      </p:sp>
      <p:sp>
        <p:nvSpPr>
          <p:cNvPr id="9" name="Rectangle 8"/>
          <p:cNvSpPr/>
          <p:nvPr/>
        </p:nvSpPr>
        <p:spPr>
          <a:xfrm>
            <a:off x="1446663" y="5936776"/>
            <a:ext cx="1965277" cy="23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368" t="75467" r="82075" b="6636"/>
          <a:stretch/>
        </p:blipFill>
        <p:spPr>
          <a:xfrm>
            <a:off x="1705970" y="5056495"/>
            <a:ext cx="1146413" cy="914400"/>
          </a:xfrm>
          <a:prstGeom prst="rect">
            <a:avLst/>
          </a:prstGeom>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69651" t="13488" r="20333" b="66477"/>
          <a:stretch/>
        </p:blipFill>
        <p:spPr>
          <a:xfrm>
            <a:off x="3302758" y="1576504"/>
            <a:ext cx="914400" cy="1023582"/>
          </a:xfrm>
          <a:prstGeom prst="rect">
            <a:avLst/>
          </a:prstGeom>
        </p:spPr>
      </p:pic>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69651" t="13488" r="20333" b="66477"/>
          <a:stretch/>
        </p:blipFill>
        <p:spPr>
          <a:xfrm>
            <a:off x="8598091" y="1180905"/>
            <a:ext cx="914400" cy="1023582"/>
          </a:xfrm>
          <a:prstGeom prst="rect">
            <a:avLst/>
          </a:prstGeom>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69651" t="13488" r="20333" b="66477"/>
          <a:stretch/>
        </p:blipFill>
        <p:spPr>
          <a:xfrm>
            <a:off x="8598091" y="2557018"/>
            <a:ext cx="914400" cy="1023582"/>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69651" t="13488" r="20333" b="66477"/>
          <a:stretch/>
        </p:blipFill>
        <p:spPr>
          <a:xfrm>
            <a:off x="8598091" y="4176215"/>
            <a:ext cx="914400" cy="1023582"/>
          </a:xfrm>
          <a:prstGeom prst="rect">
            <a:avLst/>
          </a:prstGeom>
        </p:spPr>
      </p:pic>
      <p:cxnSp>
        <p:nvCxnSpPr>
          <p:cNvPr id="23" name="Straight Arrow Connector 22"/>
          <p:cNvCxnSpPr/>
          <p:nvPr/>
        </p:nvCxnSpPr>
        <p:spPr>
          <a:xfrm flipV="1">
            <a:off x="2647666" y="2756848"/>
            <a:ext cx="791570" cy="2074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2169994" y="1910687"/>
            <a:ext cx="1132764" cy="646331"/>
          </a:xfrm>
          <a:prstGeom prst="rect">
            <a:avLst/>
          </a:prstGeom>
          <a:noFill/>
        </p:spPr>
        <p:txBody>
          <a:bodyPr wrap="square" rtlCol="0">
            <a:spAutoFit/>
          </a:bodyPr>
          <a:lstStyle/>
          <a:p>
            <a:r>
              <a:rPr lang="en-US" dirty="0">
                <a:solidFill>
                  <a:srgbClr val="000000"/>
                </a:solidFill>
              </a:rPr>
              <a:t>Local DNS  </a:t>
            </a:r>
          </a:p>
          <a:p>
            <a:r>
              <a:rPr lang="en-US" dirty="0">
                <a:solidFill>
                  <a:srgbClr val="000000"/>
                </a:solidFill>
              </a:rPr>
              <a:t>   Server</a:t>
            </a:r>
          </a:p>
        </p:txBody>
      </p:sp>
      <p:sp>
        <p:nvSpPr>
          <p:cNvPr id="28" name="TextBox 27"/>
          <p:cNvSpPr txBox="1"/>
          <p:nvPr/>
        </p:nvSpPr>
        <p:spPr>
          <a:xfrm>
            <a:off x="860884" y="3232263"/>
            <a:ext cx="2183643" cy="646331"/>
          </a:xfrm>
          <a:prstGeom prst="rect">
            <a:avLst/>
          </a:prstGeom>
          <a:noFill/>
        </p:spPr>
        <p:txBody>
          <a:bodyPr wrap="square" rtlCol="0">
            <a:spAutoFit/>
          </a:bodyPr>
          <a:lstStyle/>
          <a:p>
            <a:r>
              <a:rPr lang="en-US" dirty="0">
                <a:solidFill>
                  <a:srgbClr val="000000"/>
                </a:solidFill>
              </a:rPr>
              <a:t>       Query for</a:t>
            </a:r>
          </a:p>
          <a:p>
            <a:r>
              <a:rPr lang="en-US" dirty="0">
                <a:solidFill>
                  <a:srgbClr val="000000"/>
                </a:solidFill>
              </a:rPr>
              <a:t>www.capgemini.com</a:t>
            </a:r>
          </a:p>
        </p:txBody>
      </p:sp>
      <p:sp>
        <p:nvSpPr>
          <p:cNvPr id="30" name="TextBox 29"/>
          <p:cNvSpPr txBox="1"/>
          <p:nvPr/>
        </p:nvSpPr>
        <p:spPr>
          <a:xfrm>
            <a:off x="1310186" y="5984122"/>
            <a:ext cx="2129050" cy="369332"/>
          </a:xfrm>
          <a:prstGeom prst="rect">
            <a:avLst/>
          </a:prstGeom>
          <a:noFill/>
        </p:spPr>
        <p:txBody>
          <a:bodyPr wrap="square" rtlCol="0">
            <a:spAutoFit/>
          </a:bodyPr>
          <a:lstStyle/>
          <a:p>
            <a:r>
              <a:rPr lang="en-US" dirty="0">
                <a:solidFill>
                  <a:srgbClr val="000000"/>
                </a:solidFill>
              </a:rPr>
              <a:t>www.capgemini.com</a:t>
            </a:r>
          </a:p>
        </p:txBody>
      </p:sp>
      <p:cxnSp>
        <p:nvCxnSpPr>
          <p:cNvPr id="32" name="Straight Arrow Connector 31"/>
          <p:cNvCxnSpPr/>
          <p:nvPr/>
        </p:nvCxnSpPr>
        <p:spPr>
          <a:xfrm flipV="1">
            <a:off x="4435522" y="1665812"/>
            <a:ext cx="4107976" cy="395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4380931" y="2337180"/>
            <a:ext cx="4107976" cy="706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4217158" y="2557018"/>
            <a:ext cx="4271749" cy="2130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rot="21248723">
            <a:off x="5909480" y="1692696"/>
            <a:ext cx="1364777" cy="368715"/>
          </a:xfrm>
          <a:prstGeom prst="rect">
            <a:avLst/>
          </a:prstGeom>
          <a:solidFill>
            <a:schemeClr val="bg1"/>
          </a:solidFill>
        </p:spPr>
        <p:txBody>
          <a:bodyPr wrap="square" rtlCol="0">
            <a:spAutoFit/>
          </a:bodyPr>
          <a:lstStyle/>
          <a:p>
            <a:r>
              <a:rPr lang="en-US" dirty="0">
                <a:solidFill>
                  <a:srgbClr val="000000"/>
                </a:solidFill>
              </a:rPr>
              <a:t>  Root hints</a:t>
            </a:r>
          </a:p>
        </p:txBody>
      </p:sp>
      <p:sp>
        <p:nvSpPr>
          <p:cNvPr id="42" name="TextBox 41"/>
          <p:cNvSpPr txBox="1"/>
          <p:nvPr/>
        </p:nvSpPr>
        <p:spPr>
          <a:xfrm>
            <a:off x="9799095" y="1314436"/>
            <a:ext cx="1296536" cy="646331"/>
          </a:xfrm>
          <a:prstGeom prst="rect">
            <a:avLst/>
          </a:prstGeom>
          <a:noFill/>
        </p:spPr>
        <p:txBody>
          <a:bodyPr wrap="square" rtlCol="0">
            <a:spAutoFit/>
          </a:bodyPr>
          <a:lstStyle/>
          <a:p>
            <a:r>
              <a:rPr lang="en-US" dirty="0">
                <a:solidFill>
                  <a:srgbClr val="000000"/>
                </a:solidFill>
              </a:rPr>
              <a:t>Root DNS </a:t>
            </a:r>
          </a:p>
          <a:p>
            <a:r>
              <a:rPr lang="en-US" dirty="0">
                <a:solidFill>
                  <a:srgbClr val="000000"/>
                </a:solidFill>
              </a:rPr>
              <a:t>   Server</a:t>
            </a:r>
          </a:p>
        </p:txBody>
      </p:sp>
      <p:sp>
        <p:nvSpPr>
          <p:cNvPr id="44" name="TextBox 43"/>
          <p:cNvSpPr txBox="1"/>
          <p:nvPr/>
        </p:nvSpPr>
        <p:spPr>
          <a:xfrm>
            <a:off x="9512491" y="2756848"/>
            <a:ext cx="1897037" cy="646331"/>
          </a:xfrm>
          <a:prstGeom prst="rect">
            <a:avLst/>
          </a:prstGeom>
          <a:noFill/>
        </p:spPr>
        <p:txBody>
          <a:bodyPr wrap="square" rtlCol="0">
            <a:spAutoFit/>
          </a:bodyPr>
          <a:lstStyle/>
          <a:p>
            <a:r>
              <a:rPr lang="en-US" dirty="0">
                <a:solidFill>
                  <a:srgbClr val="000000"/>
                </a:solidFill>
              </a:rPr>
              <a:t>      DNS Server</a:t>
            </a:r>
          </a:p>
          <a:p>
            <a:r>
              <a:rPr lang="en-US" dirty="0">
                <a:solidFill>
                  <a:srgbClr val="000000"/>
                </a:solidFill>
              </a:rPr>
              <a:t>na.capgemini.com</a:t>
            </a:r>
          </a:p>
        </p:txBody>
      </p:sp>
      <p:sp>
        <p:nvSpPr>
          <p:cNvPr id="45" name="TextBox 44"/>
          <p:cNvSpPr txBox="1"/>
          <p:nvPr/>
        </p:nvSpPr>
        <p:spPr>
          <a:xfrm>
            <a:off x="9512491" y="4410164"/>
            <a:ext cx="2224582" cy="646331"/>
          </a:xfrm>
          <a:prstGeom prst="rect">
            <a:avLst/>
          </a:prstGeom>
          <a:noFill/>
        </p:spPr>
        <p:txBody>
          <a:bodyPr wrap="square" rtlCol="0">
            <a:spAutoFit/>
          </a:bodyPr>
          <a:lstStyle/>
          <a:p>
            <a:r>
              <a:rPr lang="en-US" dirty="0">
                <a:solidFill>
                  <a:srgbClr val="000000"/>
                </a:solidFill>
              </a:rPr>
              <a:t>      DNS Server</a:t>
            </a:r>
          </a:p>
          <a:p>
            <a:r>
              <a:rPr lang="en-US" dirty="0">
                <a:solidFill>
                  <a:srgbClr val="000000"/>
                </a:solidFill>
              </a:rPr>
              <a:t>www.capgemini.com</a:t>
            </a:r>
          </a:p>
        </p:txBody>
      </p:sp>
      <p:sp>
        <p:nvSpPr>
          <p:cNvPr id="47" name="TextBox 46"/>
          <p:cNvSpPr txBox="1"/>
          <p:nvPr/>
        </p:nvSpPr>
        <p:spPr>
          <a:xfrm rot="631247">
            <a:off x="5742960" y="2380101"/>
            <a:ext cx="1937982" cy="646331"/>
          </a:xfrm>
          <a:prstGeom prst="rect">
            <a:avLst/>
          </a:prstGeom>
          <a:solidFill>
            <a:schemeClr val="bg1"/>
          </a:solidFill>
        </p:spPr>
        <p:txBody>
          <a:bodyPr wrap="square" rtlCol="0">
            <a:spAutoFit/>
          </a:bodyPr>
          <a:lstStyle/>
          <a:p>
            <a:r>
              <a:rPr lang="en-US" dirty="0">
                <a:solidFill>
                  <a:srgbClr val="000000"/>
                </a:solidFill>
              </a:rPr>
              <a:t>      Queries for</a:t>
            </a:r>
          </a:p>
          <a:p>
            <a:r>
              <a:rPr lang="en-US" dirty="0">
                <a:solidFill>
                  <a:srgbClr val="000000"/>
                </a:solidFill>
              </a:rPr>
              <a:t>na.capgemini.com</a:t>
            </a:r>
          </a:p>
        </p:txBody>
      </p:sp>
      <p:sp>
        <p:nvSpPr>
          <p:cNvPr id="49" name="TextBox 48"/>
          <p:cNvSpPr txBox="1"/>
          <p:nvPr/>
        </p:nvSpPr>
        <p:spPr>
          <a:xfrm rot="1571615">
            <a:off x="5350409" y="3329701"/>
            <a:ext cx="2169021" cy="646331"/>
          </a:xfrm>
          <a:prstGeom prst="rect">
            <a:avLst/>
          </a:prstGeom>
          <a:solidFill>
            <a:schemeClr val="bg1"/>
          </a:solidFill>
        </p:spPr>
        <p:txBody>
          <a:bodyPr wrap="square" rtlCol="0">
            <a:spAutoFit/>
          </a:bodyPr>
          <a:lstStyle/>
          <a:p>
            <a:r>
              <a:rPr lang="en-US" dirty="0">
                <a:solidFill>
                  <a:srgbClr val="000000"/>
                </a:solidFill>
              </a:rPr>
              <a:t>        Queries for</a:t>
            </a:r>
          </a:p>
          <a:p>
            <a:r>
              <a:rPr lang="en-US" dirty="0">
                <a:solidFill>
                  <a:srgbClr val="000000"/>
                </a:solidFill>
              </a:rPr>
              <a:t>www.capgemini.com</a:t>
            </a:r>
          </a:p>
        </p:txBody>
      </p:sp>
    </p:spTree>
    <p:extLst>
      <p:ext uri="{BB962C8B-B14F-4D97-AF65-F5344CB8AC3E}">
        <p14:creationId xmlns:p14="http://schemas.microsoft.com/office/powerpoint/2010/main" val="387612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361" y="222052"/>
            <a:ext cx="8392262" cy="710015"/>
          </a:xfrm>
        </p:spPr>
        <p:txBody>
          <a:bodyPr/>
          <a:lstStyle/>
          <a:p>
            <a:r>
              <a:rPr lang="en-US" dirty="0" smtClean="0">
                <a:solidFill>
                  <a:schemeClr val="tx1"/>
                </a:solidFill>
              </a:rPr>
              <a:t>DNS Physical Architecture</a:t>
            </a:r>
            <a:endParaRPr lang="en-US" dirty="0">
              <a:solidFill>
                <a:schemeClr val="tx1"/>
              </a:solidFill>
            </a:endParaRPr>
          </a:p>
        </p:txBody>
      </p:sp>
      <p:pic>
        <p:nvPicPr>
          <p:cNvPr id="5" name="Picture 2" descr="Image result for components connectivity in DNS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84351" t="50453" b="18430"/>
          <a:stretch/>
        </p:blipFill>
        <p:spPr bwMode="auto">
          <a:xfrm>
            <a:off x="9239535" y="1486070"/>
            <a:ext cx="1419366" cy="140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62615" y="2885705"/>
            <a:ext cx="573207" cy="369332"/>
          </a:xfrm>
          <a:prstGeom prst="rect">
            <a:avLst/>
          </a:prstGeom>
          <a:noFill/>
        </p:spPr>
        <p:txBody>
          <a:bodyPr wrap="square" rtlCol="0">
            <a:spAutoFit/>
          </a:bodyPr>
          <a:lstStyle/>
          <a:p>
            <a:r>
              <a:rPr lang="en-US" dirty="0">
                <a:solidFill>
                  <a:srgbClr val="000000"/>
                </a:solidFill>
              </a:rPr>
              <a:t>ISP</a:t>
            </a:r>
          </a:p>
        </p:txBody>
      </p:sp>
      <p:pic>
        <p:nvPicPr>
          <p:cNvPr id="7174" name="Picture 6" descr="Image result for mpls cloud"/>
          <p:cNvPicPr>
            <a:picLocks noChangeAspect="1" noChangeArrowheads="1"/>
          </p:cNvPicPr>
          <p:nvPr/>
        </p:nvPicPr>
        <p:blipFill rotWithShape="1">
          <a:blip r:embed="rId4">
            <a:extLst>
              <a:ext uri="{28A0092B-C50C-407E-A947-70E740481C1C}">
                <a14:useLocalDpi xmlns:a14="http://schemas.microsoft.com/office/drawing/2010/main" val="0"/>
              </a:ext>
            </a:extLst>
          </a:blip>
          <a:srcRect l="-573" t="22639" r="573" b="23487"/>
          <a:stretch/>
        </p:blipFill>
        <p:spPr bwMode="auto">
          <a:xfrm>
            <a:off x="6141492" y="2838734"/>
            <a:ext cx="2720784" cy="17665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ns Server physical.jpg"/>
          <p:cNvPicPr>
            <a:picLocks noChangeAspect="1"/>
          </p:cNvPicPr>
          <p:nvPr/>
        </p:nvPicPr>
        <p:blipFill rotWithShape="1">
          <a:blip r:embed="rId5" cstate="print"/>
          <a:srcRect t="45556" r="50759" b="29376"/>
          <a:stretch/>
        </p:blipFill>
        <p:spPr>
          <a:xfrm>
            <a:off x="616139" y="1160798"/>
            <a:ext cx="4308712" cy="2561230"/>
          </a:xfrm>
          <a:prstGeom prst="rect">
            <a:avLst/>
          </a:prstGeom>
        </p:spPr>
      </p:pic>
      <p:sp>
        <p:nvSpPr>
          <p:cNvPr id="9" name="Rectangle 8"/>
          <p:cNvSpPr/>
          <p:nvPr/>
        </p:nvSpPr>
        <p:spPr>
          <a:xfrm>
            <a:off x="4449170" y="1310185"/>
            <a:ext cx="477672" cy="23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Arrow Connector 11"/>
          <p:cNvCxnSpPr/>
          <p:nvPr/>
        </p:nvCxnSpPr>
        <p:spPr>
          <a:xfrm>
            <a:off x="4926842" y="2838734"/>
            <a:ext cx="1419367" cy="532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4900015" y="2135874"/>
            <a:ext cx="1728433" cy="1119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8557146" y="2695455"/>
            <a:ext cx="846161" cy="559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descr="Dns Server physical.jpg"/>
          <p:cNvPicPr>
            <a:picLocks noChangeAspect="1"/>
          </p:cNvPicPr>
          <p:nvPr/>
        </p:nvPicPr>
        <p:blipFill rotWithShape="1">
          <a:blip r:embed="rId5" cstate="print"/>
          <a:srcRect l="1515" t="72802" r="71815" b="482"/>
          <a:stretch/>
        </p:blipFill>
        <p:spPr>
          <a:xfrm>
            <a:off x="616139" y="3950759"/>
            <a:ext cx="2333767" cy="2470245"/>
          </a:xfrm>
          <a:prstGeom prst="rect">
            <a:avLst/>
          </a:prstGeom>
        </p:spPr>
      </p:pic>
      <p:pic>
        <p:nvPicPr>
          <p:cNvPr id="24" name="Picture 23" descr="Dns Server physical.jpg"/>
          <p:cNvPicPr>
            <a:picLocks noChangeAspect="1"/>
          </p:cNvPicPr>
          <p:nvPr/>
        </p:nvPicPr>
        <p:blipFill rotWithShape="1">
          <a:blip r:embed="rId5" cstate="print"/>
          <a:srcRect l="45966" t="52992" r="50915" b="43268"/>
          <a:stretch/>
        </p:blipFill>
        <p:spPr>
          <a:xfrm>
            <a:off x="2853924" y="4774503"/>
            <a:ext cx="272954" cy="382138"/>
          </a:xfrm>
          <a:prstGeom prst="rect">
            <a:avLst/>
          </a:prstGeom>
        </p:spPr>
      </p:pic>
      <p:pic>
        <p:nvPicPr>
          <p:cNvPr id="25" name="Picture 24" descr="Dns Server physical.jpg"/>
          <p:cNvPicPr>
            <a:picLocks noChangeAspect="1"/>
          </p:cNvPicPr>
          <p:nvPr/>
        </p:nvPicPr>
        <p:blipFill rotWithShape="1">
          <a:blip r:embed="rId5" cstate="print"/>
          <a:srcRect l="45966" t="52992" r="50915" b="43268"/>
          <a:stretch/>
        </p:blipFill>
        <p:spPr>
          <a:xfrm>
            <a:off x="2865582" y="4171562"/>
            <a:ext cx="272954" cy="382138"/>
          </a:xfrm>
          <a:prstGeom prst="rect">
            <a:avLst/>
          </a:prstGeom>
        </p:spPr>
      </p:pic>
      <p:cxnSp>
        <p:nvCxnSpPr>
          <p:cNvPr id="21" name="Straight Arrow Connector 20"/>
          <p:cNvCxnSpPr>
            <a:stCxn id="7174" idx="1"/>
            <a:endCxn id="25" idx="3"/>
          </p:cNvCxnSpPr>
          <p:nvPr/>
        </p:nvCxnSpPr>
        <p:spPr>
          <a:xfrm flipH="1">
            <a:off x="3138536" y="3722028"/>
            <a:ext cx="3002956" cy="640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24" idx="3"/>
          </p:cNvCxnSpPr>
          <p:nvPr/>
        </p:nvCxnSpPr>
        <p:spPr>
          <a:xfrm flipH="1">
            <a:off x="3126878" y="3950759"/>
            <a:ext cx="3014615" cy="1014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31624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5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8.xml><?xml version="1.0" encoding="utf-8"?>
<a:theme xmlns:a="http://schemas.openxmlformats.org/drawingml/2006/main" name="6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531</Words>
  <Application>Microsoft Office PowerPoint</Application>
  <PresentationFormat>Widescreen</PresentationFormat>
  <Paragraphs>235</Paragraphs>
  <Slides>49</Slides>
  <Notes>3</Notes>
  <HiddenSlides>0</HiddenSlides>
  <MMClips>0</MMClips>
  <ScaleCrop>false</ScaleCrop>
  <HeadingPairs>
    <vt:vector size="8" baseType="variant">
      <vt:variant>
        <vt:lpstr>Fonts Used</vt:lpstr>
      </vt:variant>
      <vt:variant>
        <vt:i4>6</vt:i4>
      </vt:variant>
      <vt:variant>
        <vt:lpstr>Theme</vt:lpstr>
      </vt:variant>
      <vt:variant>
        <vt:i4>9</vt:i4>
      </vt:variant>
      <vt:variant>
        <vt:lpstr>Embedded OLE Servers</vt:lpstr>
      </vt:variant>
      <vt:variant>
        <vt:i4>1</vt:i4>
      </vt:variant>
      <vt:variant>
        <vt:lpstr>Slide Titles</vt:lpstr>
      </vt:variant>
      <vt:variant>
        <vt:i4>49</vt:i4>
      </vt:variant>
    </vt:vector>
  </HeadingPairs>
  <TitlesOfParts>
    <vt:vector size="65" baseType="lpstr">
      <vt:lpstr>Arial</vt:lpstr>
      <vt:lpstr>Calibri</vt:lpstr>
      <vt:lpstr>Calibri Light</vt:lpstr>
      <vt:lpstr>Georgia</vt:lpstr>
      <vt:lpstr>Verdana</vt:lpstr>
      <vt:lpstr>Wingdings</vt:lpstr>
      <vt:lpstr>Capgemini Master</vt:lpstr>
      <vt:lpstr>Content Layouts</vt:lpstr>
      <vt:lpstr>1_Content Layouts</vt:lpstr>
      <vt:lpstr>2_Content Layouts</vt:lpstr>
      <vt:lpstr>3_Content Layouts</vt:lpstr>
      <vt:lpstr>4_Content Layouts</vt:lpstr>
      <vt:lpstr>5_Content Layouts</vt:lpstr>
      <vt:lpstr>6_Content Layouts</vt:lpstr>
      <vt:lpstr>Office Theme</vt:lpstr>
      <vt:lpstr>think-cell Slide</vt:lpstr>
      <vt:lpstr>PowerPoint Presentation</vt:lpstr>
      <vt:lpstr>PowerPoint Presentation</vt:lpstr>
      <vt:lpstr>WAN Architecture</vt:lpstr>
      <vt:lpstr>LAN Architecture</vt:lpstr>
      <vt:lpstr>Redundancy of Network</vt:lpstr>
      <vt:lpstr>Service Architecture</vt:lpstr>
      <vt:lpstr>DNS</vt:lpstr>
      <vt:lpstr>DNS Logical Architecture</vt:lpstr>
      <vt:lpstr>DNS Physical Architecture</vt:lpstr>
      <vt:lpstr>File Server</vt:lpstr>
      <vt:lpstr>PowerPoint Presentation</vt:lpstr>
      <vt:lpstr>PowerPoint Presentation</vt:lpstr>
      <vt:lpstr>PowerPoint Presentation</vt:lpstr>
      <vt:lpstr>Web Server</vt:lpstr>
      <vt:lpstr>PowerPoint Presentation</vt:lpstr>
      <vt:lpstr>PowerPoint Presentation</vt:lpstr>
      <vt:lpstr>Web Access</vt:lpstr>
      <vt:lpstr>PowerPoint Presentation</vt:lpstr>
      <vt:lpstr>PowerPoint Presentation</vt:lpstr>
      <vt:lpstr>Directory Server</vt:lpstr>
      <vt:lpstr>PowerPoint Presentation</vt:lpstr>
      <vt:lpstr>PowerPoint Presentation</vt:lpstr>
      <vt:lpstr>PowerPoint Presentation</vt:lpstr>
      <vt:lpstr>PowerPoint Presentation</vt:lpstr>
      <vt:lpstr>Mail  Server</vt:lpstr>
      <vt:lpstr>Overview : SMTP</vt:lpstr>
      <vt:lpstr>Overview : POP3</vt:lpstr>
      <vt:lpstr>Overview : IMAP</vt:lpstr>
      <vt:lpstr>PowerPoint Presentation</vt:lpstr>
      <vt:lpstr>MAIL SERVICE</vt:lpstr>
      <vt:lpstr>MAIL SERVICE</vt:lpstr>
      <vt:lpstr>SFTP  </vt:lpstr>
      <vt:lpstr>SFTP</vt:lpstr>
      <vt:lpstr>FTP </vt:lpstr>
      <vt:lpstr>SSH</vt:lpstr>
      <vt:lpstr>SFTP Working</vt:lpstr>
      <vt:lpstr>Printer  Services</vt:lpstr>
      <vt:lpstr>Printer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way we work</dc:title>
  <dc:creator>Verma, Aastha</dc:creator>
  <cp:lastModifiedBy>Verma, Aastha</cp:lastModifiedBy>
  <cp:revision>45</cp:revision>
  <dcterms:created xsi:type="dcterms:W3CDTF">2018-09-03T04:10:26Z</dcterms:created>
  <dcterms:modified xsi:type="dcterms:W3CDTF">2018-09-03T11:06:40Z</dcterms:modified>
</cp:coreProperties>
</file>